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88" r:id="rId35"/>
    <p:sldId id="290" r:id="rId36"/>
    <p:sldId id="291" r:id="rId37"/>
    <p:sldId id="293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2" r:id="rId47"/>
    <p:sldId id="301" r:id="rId48"/>
    <p:sldId id="303" r:id="rId49"/>
    <p:sldId id="304" r:id="rId50"/>
    <p:sldId id="307" r:id="rId51"/>
    <p:sldId id="308" r:id="rId52"/>
    <p:sldId id="309" r:id="rId53"/>
    <p:sldId id="310" r:id="rId54"/>
    <p:sldId id="312" r:id="rId55"/>
    <p:sldId id="311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4" r:id="rId77"/>
    <p:sldId id="333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na" initials="M" lastIdx="1" clrIdx="0">
    <p:extLst>
      <p:ext uri="{19B8F6BF-5375-455C-9EA6-DF929625EA0E}">
        <p15:presenceInfo xmlns:p15="http://schemas.microsoft.com/office/powerpoint/2012/main" userId="Mari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59535" autoAdjust="0"/>
  </p:normalViewPr>
  <p:slideViewPr>
    <p:cSldViewPr snapToGrid="0">
      <p:cViewPr varScale="1">
        <p:scale>
          <a:sx n="43" d="100"/>
          <a:sy n="43" d="100"/>
        </p:scale>
        <p:origin x="156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AB0D2-09D6-4140-A8C1-5F9569B9E718}" type="datetimeFigureOut">
              <a:rPr lang="es-ES" smtClean="0"/>
              <a:t>16/01/2024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3DBCC-2E8E-4788-9E62-91FCE6807D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74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8308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025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2145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8187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cada uno de esos recursos va a enviar un solicitud http y le va a decir al servidor, yo estoy descargando esta página envíamela.</a:t>
            </a:r>
          </a:p>
          <a:p>
            <a:r>
              <a:rPr lang="es-ES" dirty="0"/>
              <a:t>El servidor va a mandar como respuesta el recurso en formato de una solicitud http.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5390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El cliente va a decirle al servidor que haga algo específico a través esos métodos http. En nuestro código cuando estemos programando el servidor vamos a tener que trabajar con esos métodos. Es importante entender estos conceptos antes de empezar con la práctica.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3153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7009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3334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2961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Los códigos se distribuyen o se categorizan de acuerdo a su primer dígito de izquierda a derecha. </a:t>
            </a:r>
          </a:p>
          <a:p>
            <a:r>
              <a:rPr lang="es-ES" dirty="0"/>
              <a:t>Los errores de los clientes pueden ser si la solicitud no está bien escrita o si no siguió el protocolo adecuado o si el recurso solicitado no se encontró. </a:t>
            </a:r>
          </a:p>
          <a:p>
            <a:r>
              <a:rPr lang="es-ES" dirty="0"/>
              <a:t>Los errores de los servidores están dados si el servidor fue incapaz de procesar esa solicitud. </a:t>
            </a:r>
          </a:p>
          <a:p>
            <a:r>
              <a:rPr lang="es-ES" dirty="0"/>
              <a:t>Si vamos a https://developer.mozilla.org/es/docs/Web/HTTP/Status</a:t>
            </a:r>
            <a:r>
              <a:rPr lang="en-US" dirty="0"/>
              <a:t> Podemos la </a:t>
            </a:r>
            <a:r>
              <a:rPr lang="en-US" dirty="0" err="1"/>
              <a:t>descripci</a:t>
            </a:r>
            <a:r>
              <a:rPr lang="es-ES" dirty="0" err="1"/>
              <a:t>ón</a:t>
            </a:r>
            <a:r>
              <a:rPr lang="es-ES" dirty="0"/>
              <a:t> de los códigos de respuesta http y vemos las 5 clases que acabamos de describir.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5249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7617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8184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Al momento de implementar el servidor vamos a especificar ese código de estado dependiendo de si la operación fue exitosa o que es lo que </a:t>
            </a:r>
            <a:r>
              <a:rPr lang="es-ES" dirty="0" err="1"/>
              <a:t>courrió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4056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3574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288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6860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2626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servidor</a:t>
            </a:r>
            <a:r>
              <a:rPr lang="en-US" dirty="0"/>
              <a:t> se </a:t>
            </a:r>
            <a:r>
              <a:rPr lang="en-US" dirty="0" err="1"/>
              <a:t>inici</a:t>
            </a:r>
            <a:r>
              <a:rPr lang="es-ES" dirty="0" err="1"/>
              <a:t>ó</a:t>
            </a:r>
            <a:r>
              <a:rPr lang="es-ES" dirty="0"/>
              <a:t> en el puerto 3000 y se ejecutó la función flecha que pasamos como segundo argumento y por eso es que vemos el mensaje </a:t>
            </a:r>
            <a:r>
              <a:rPr lang="en-US" dirty="0"/>
              <a:t>“El </a:t>
            </a:r>
            <a:r>
              <a:rPr lang="en-US" dirty="0" err="1"/>
              <a:t>servidor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s-ES" dirty="0"/>
              <a:t>á escuchando</a:t>
            </a:r>
            <a:r>
              <a:rPr lang="en-US" dirty="0"/>
              <a:t>”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consola</a:t>
            </a:r>
            <a:r>
              <a:rPr lang="en-US" dirty="0"/>
              <a:t>. </a:t>
            </a:r>
          </a:p>
          <a:p>
            <a:r>
              <a:rPr lang="en-US" dirty="0"/>
              <a:t>El </a:t>
            </a:r>
            <a:r>
              <a:rPr lang="en-US" dirty="0" err="1"/>
              <a:t>servidor</a:t>
            </a:r>
            <a:r>
              <a:rPr lang="en-US" dirty="0"/>
              <a:t> se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ejecutando</a:t>
            </a:r>
            <a:r>
              <a:rPr lang="en-US" dirty="0"/>
              <a:t> y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enviando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respuesta</a:t>
            </a:r>
            <a:r>
              <a:rPr lang="en-US" dirty="0"/>
              <a:t> la </a:t>
            </a:r>
            <a:r>
              <a:rPr lang="en-US" dirty="0" err="1"/>
              <a:t>cadena</a:t>
            </a:r>
            <a:r>
              <a:rPr lang="en-US" dirty="0"/>
              <a:t> de </a:t>
            </a:r>
            <a:r>
              <a:rPr lang="en-US" dirty="0" err="1"/>
              <a:t>caracteres</a:t>
            </a:r>
            <a:r>
              <a:rPr lang="en-US" dirty="0"/>
              <a:t> “Hola Mundo”. Si </a:t>
            </a:r>
            <a:r>
              <a:rPr lang="en-US" dirty="0" err="1"/>
              <a:t>queremos</a:t>
            </a:r>
            <a:r>
              <a:rPr lang="en-US" dirty="0"/>
              <a:t> </a:t>
            </a:r>
            <a:r>
              <a:rPr lang="en-US" dirty="0" err="1"/>
              <a:t>interrumpir</a:t>
            </a:r>
            <a:r>
              <a:rPr lang="en-US" dirty="0"/>
              <a:t> la </a:t>
            </a:r>
            <a:r>
              <a:rPr lang="en-US" dirty="0" err="1"/>
              <a:t>ejecución</a:t>
            </a:r>
            <a:r>
              <a:rPr lang="en-US" dirty="0"/>
              <a:t> del </a:t>
            </a:r>
            <a:r>
              <a:rPr lang="en-US" dirty="0" err="1"/>
              <a:t>servidor</a:t>
            </a:r>
            <a:r>
              <a:rPr lang="en-US" dirty="0"/>
              <a:t> </a:t>
            </a:r>
            <a:r>
              <a:rPr lang="en-US" dirty="0" err="1"/>
              <a:t>Ctrl+C</a:t>
            </a:r>
            <a:r>
              <a:rPr lang="en-US" dirty="0"/>
              <a:t>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7617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3067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19664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No es necesario conocer cada una de estas propiedades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8627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barra indica que la </a:t>
            </a:r>
            <a:r>
              <a:rPr lang="es-ES" dirty="0" err="1"/>
              <a:t>url</a:t>
            </a:r>
            <a:r>
              <a:rPr lang="es-ES" dirty="0"/>
              <a:t> está en la dirección principal. Si recargamos la página podemos notar que la solicitud está pendiente, no se muestra nada en la página, este se debe a que no hemos enviado ninguna respuesta desde el servidor.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372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5578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Podemos </a:t>
            </a:r>
            <a:r>
              <a:rPr lang="en-US" dirty="0" err="1"/>
              <a:t>ver</a:t>
            </a:r>
            <a:r>
              <a:rPr lang="en-US" dirty="0"/>
              <a:t> que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proceso</a:t>
            </a:r>
            <a:r>
              <a:rPr lang="en-US" dirty="0"/>
              <a:t> se </a:t>
            </a:r>
            <a:r>
              <a:rPr lang="en-US" dirty="0" err="1"/>
              <a:t>culmina</a:t>
            </a:r>
            <a:r>
              <a:rPr lang="en-US" dirty="0"/>
              <a:t>. </a:t>
            </a:r>
            <a:r>
              <a:rPr lang="en-US" dirty="0" err="1"/>
              <a:t>Cuando</a:t>
            </a:r>
            <a:r>
              <a:rPr lang="en-US" dirty="0"/>
              <a:t> no </a:t>
            </a:r>
            <a:r>
              <a:rPr lang="en-US" dirty="0" err="1"/>
              <a:t>enviamos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respuesta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sigue</a:t>
            </a:r>
            <a:r>
              <a:rPr lang="en-US" dirty="0"/>
              <a:t> </a:t>
            </a:r>
            <a:r>
              <a:rPr lang="en-US" dirty="0" err="1"/>
              <a:t>infinito</a:t>
            </a:r>
            <a:r>
              <a:rPr lang="en-US" dirty="0"/>
              <a:t>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2027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65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34946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69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24073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71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00330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72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8858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73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14803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77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53990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79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59582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82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55021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83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885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 ese conjunto de reglas que les permiten intercambiar información y </a:t>
            </a:r>
            <a:r>
              <a:rPr lang="es-ES" dirty="0" err="1"/>
              <a:t>comuincarse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17431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b="0" i="0" dirty="0">
                <a:solidFill>
                  <a:srgbClr val="36344D"/>
                </a:solidFill>
                <a:effectLst/>
                <a:latin typeface="Muli"/>
              </a:rPr>
              <a:t>Un subdominio ubica contenido adicional en un sitio web independiente, sin necesidad de comprar un nuevo nombre de dominio.</a:t>
            </a:r>
          </a:p>
          <a:p>
            <a:r>
              <a:rPr lang="es-ES" b="1" i="0" dirty="0">
                <a:solidFill>
                  <a:srgbClr val="36344D"/>
                </a:solidFill>
                <a:effectLst/>
                <a:latin typeface="Muli"/>
              </a:rPr>
              <a:t>www </a:t>
            </a:r>
            <a:r>
              <a:rPr lang="es-ES" b="0" i="0" dirty="0">
                <a:solidFill>
                  <a:srgbClr val="36344D"/>
                </a:solidFill>
                <a:effectLst/>
                <a:latin typeface="Muli"/>
              </a:rPr>
              <a:t>es el subdominio más popular de internet. Sin embargo existen en otros ejemplos de subdominios comunes, como </a:t>
            </a:r>
            <a:r>
              <a:rPr lang="es-ES" b="1" i="0" dirty="0">
                <a:solidFill>
                  <a:srgbClr val="36344D"/>
                </a:solidFill>
                <a:effectLst/>
                <a:latin typeface="Muli"/>
              </a:rPr>
              <a:t>shop</a:t>
            </a:r>
            <a:r>
              <a:rPr lang="es-ES" b="0" i="0" dirty="0">
                <a:solidFill>
                  <a:srgbClr val="36344D"/>
                </a:solidFill>
                <a:effectLst/>
                <a:latin typeface="Muli"/>
              </a:rPr>
              <a:t>, </a:t>
            </a:r>
            <a:r>
              <a:rPr lang="es-ES" b="1" i="0" dirty="0">
                <a:solidFill>
                  <a:srgbClr val="36344D"/>
                </a:solidFill>
                <a:effectLst/>
                <a:latin typeface="Muli"/>
              </a:rPr>
              <a:t>blog </a:t>
            </a:r>
            <a:r>
              <a:rPr lang="es-ES" b="0" i="0" dirty="0">
                <a:solidFill>
                  <a:srgbClr val="36344D"/>
                </a:solidFill>
                <a:effectLst/>
                <a:latin typeface="Muli"/>
              </a:rPr>
              <a:t>o </a:t>
            </a:r>
            <a:r>
              <a:rPr lang="es-ES" b="1" i="0" dirty="0">
                <a:solidFill>
                  <a:srgbClr val="36344D"/>
                </a:solidFill>
                <a:effectLst/>
                <a:latin typeface="Muli"/>
              </a:rPr>
              <a:t>soporte</a:t>
            </a:r>
            <a:r>
              <a:rPr lang="es-ES" b="0" i="0" dirty="0">
                <a:solidFill>
                  <a:srgbClr val="36344D"/>
                </a:solidFill>
                <a:effectLst/>
                <a:latin typeface="Muli"/>
              </a:rPr>
              <a:t>, ya que cumplen una función específica.</a:t>
            </a:r>
          </a:p>
          <a:p>
            <a:r>
              <a:rPr lang="es-ES" b="0" i="0" dirty="0">
                <a:solidFill>
                  <a:srgbClr val="36344D"/>
                </a:solidFill>
                <a:effectLst/>
                <a:latin typeface="Muli"/>
              </a:rPr>
              <a:t>Por ejemplo, puedes crear un blog de tu sitio web situado en un subdominio independiente, como </a:t>
            </a:r>
            <a:r>
              <a:rPr lang="es-ES" b="1" i="0" dirty="0">
                <a:solidFill>
                  <a:srgbClr val="36344D"/>
                </a:solidFill>
                <a:effectLst/>
                <a:latin typeface="Muli"/>
              </a:rPr>
              <a:t>blog.misitioweb.com</a:t>
            </a:r>
            <a:r>
              <a:rPr lang="es-ES" b="0" i="0" dirty="0">
                <a:solidFill>
                  <a:srgbClr val="36344D"/>
                </a:solidFill>
                <a:effectLst/>
                <a:latin typeface="Muli"/>
              </a:rPr>
              <a:t>. O bien, una empresa puede utilizar el subdominio </a:t>
            </a:r>
            <a:r>
              <a:rPr lang="es-ES" b="1" i="0" dirty="0">
                <a:solidFill>
                  <a:srgbClr val="36344D"/>
                </a:solidFill>
                <a:effectLst/>
                <a:latin typeface="Muli"/>
              </a:rPr>
              <a:t>soporte.misitioweb.com</a:t>
            </a:r>
            <a:r>
              <a:rPr lang="es-ES" b="0" i="0" dirty="0">
                <a:solidFill>
                  <a:srgbClr val="36344D"/>
                </a:solidFill>
                <a:effectLst/>
                <a:latin typeface="Muli"/>
              </a:rPr>
              <a:t> para fines administrativos o si tienes un emprendimiento puedes utilizar </a:t>
            </a:r>
            <a:r>
              <a:rPr lang="es-ES" b="1" i="0" dirty="0">
                <a:solidFill>
                  <a:srgbClr val="36344D"/>
                </a:solidFill>
                <a:effectLst/>
                <a:latin typeface="Muli"/>
              </a:rPr>
              <a:t>tienda.misitioweb.com.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85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27094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91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32051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93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58247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95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02643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96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53247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98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5100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Crear</a:t>
            </a:r>
            <a:r>
              <a:rPr lang="en-US" dirty="0"/>
              <a:t> un </a:t>
            </a:r>
            <a:r>
              <a:rPr lang="en-US" dirty="0" err="1"/>
              <a:t>objeto</a:t>
            </a:r>
            <a:r>
              <a:rPr lang="en-US" dirty="0"/>
              <a:t> URL . La </a:t>
            </a:r>
            <a:r>
              <a:rPr lang="en-US" dirty="0" err="1"/>
              <a:t>clase</a:t>
            </a:r>
            <a:r>
              <a:rPr lang="en-US" dirty="0"/>
              <a:t> URL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diposnible</a:t>
            </a:r>
            <a:r>
              <a:rPr lang="en-US" dirty="0"/>
              <a:t> de forma global gracias al m</a:t>
            </a:r>
            <a:r>
              <a:rPr lang="es-ES" dirty="0" err="1"/>
              <a:t>ó</a:t>
            </a:r>
            <a:r>
              <a:rPr lang="en-US" dirty="0" err="1"/>
              <a:t>dulo</a:t>
            </a:r>
            <a:r>
              <a:rPr lang="en-US" dirty="0"/>
              <a:t> URL de node. Podemos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URL a </a:t>
            </a: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cadena</a:t>
            </a:r>
            <a:r>
              <a:rPr lang="en-US" dirty="0"/>
              <a:t> de </a:t>
            </a:r>
            <a:r>
              <a:rPr lang="en-US" dirty="0" err="1"/>
              <a:t>caracteres</a:t>
            </a:r>
            <a:r>
              <a:rPr lang="en-US" dirty="0"/>
              <a:t>. En un </a:t>
            </a:r>
            <a:r>
              <a:rPr lang="en-US" dirty="0" err="1"/>
              <a:t>servidor</a:t>
            </a:r>
            <a:r>
              <a:rPr lang="en-US" dirty="0"/>
              <a:t> real </a:t>
            </a:r>
            <a:r>
              <a:rPr lang="en-US" dirty="0" err="1"/>
              <a:t>tendríamos</a:t>
            </a:r>
            <a:r>
              <a:rPr lang="en-US" dirty="0"/>
              <a:t> la URL de la </a:t>
            </a:r>
            <a:r>
              <a:rPr lang="en-US" dirty="0" err="1"/>
              <a:t>solicitud</a:t>
            </a:r>
            <a:r>
              <a:rPr lang="en-US" dirty="0"/>
              <a:t>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99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33200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100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6631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realizar la comunicación cliente-servidor debe haber lo que conocemos como solicitudes y respuestas.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5671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4616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923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Si realizamos esta solicitud http podemos ver que se visualiza la página de </a:t>
            </a:r>
            <a:r>
              <a:rPr lang="es-ES" dirty="0" err="1"/>
              <a:t>freeCodeCamp</a:t>
            </a:r>
            <a:r>
              <a:rPr lang="es-ES" dirty="0"/>
              <a:t>, luego con </a:t>
            </a:r>
            <a:r>
              <a:rPr lang="es-ES" dirty="0" err="1"/>
              <a:t>click</a:t>
            </a:r>
            <a:r>
              <a:rPr lang="es-ES" dirty="0"/>
              <a:t> derecho seleccionamos </a:t>
            </a:r>
            <a:r>
              <a:rPr lang="es-ES" dirty="0" err="1"/>
              <a:t>inspect</a:t>
            </a:r>
            <a:r>
              <a:rPr lang="es-ES" dirty="0"/>
              <a:t> ,</a:t>
            </a:r>
            <a:r>
              <a:rPr lang="es-ES" dirty="0" err="1"/>
              <a:t>network</a:t>
            </a:r>
            <a:r>
              <a:rPr lang="es-ES" dirty="0"/>
              <a:t>, recargamos la pagina, podemos ver que se </a:t>
            </a:r>
            <a:r>
              <a:rPr lang="es-ES" dirty="0" err="1"/>
              <a:t>depliega</a:t>
            </a:r>
            <a:r>
              <a:rPr lang="es-ES" dirty="0"/>
              <a:t> un conjunto de información relacionada con la </a:t>
            </a:r>
            <a:r>
              <a:rPr lang="es-ES" dirty="0" err="1"/>
              <a:t>solciitud</a:t>
            </a:r>
            <a:r>
              <a:rPr lang="es-ES" dirty="0"/>
              <a:t>. Luego si seleccionamos el tipo de letra podemos ver la dirección web donde se solicitó ese recurso.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1968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Luego también tenemos que el método de </a:t>
            </a:r>
            <a:r>
              <a:rPr lang="es-ES" dirty="0" err="1"/>
              <a:t>request</a:t>
            </a:r>
            <a:r>
              <a:rPr lang="es-ES" dirty="0"/>
              <a:t>  que fue </a:t>
            </a:r>
            <a:r>
              <a:rPr lang="es-ES" dirty="0" err="1"/>
              <a:t>Get</a:t>
            </a:r>
            <a:r>
              <a:rPr lang="es-ES" dirty="0"/>
              <a:t>.</a:t>
            </a:r>
          </a:p>
          <a:p>
            <a:r>
              <a:rPr lang="es-ES" dirty="0" err="1"/>
              <a:t>Get</a:t>
            </a:r>
            <a:r>
              <a:rPr lang="es-ES" dirty="0"/>
              <a:t> es un método http que  nos permite obtener un recurso del servidor, en este caso se </a:t>
            </a:r>
            <a:r>
              <a:rPr lang="es-ES" dirty="0" err="1"/>
              <a:t>solitcitó</a:t>
            </a:r>
            <a:r>
              <a:rPr lang="es-ES" dirty="0"/>
              <a:t> el recurso del tipo de letra, el archivo para este tipo de letra.</a:t>
            </a:r>
          </a:p>
          <a:p>
            <a:r>
              <a:rPr lang="es-ES" dirty="0"/>
              <a:t> 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3DBCC-2E8E-4788-9E62-91FCE6807D97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5902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D4E927-0A6A-40D4-84D2-620675DBF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04FBBB-D99B-46D4-BC22-BAF09BBCC6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2D77D2-D589-42BF-8521-6CD3F690F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B712C-2B2C-427C-AB18-8D6AB0085AC1}" type="datetime1">
              <a:rPr lang="es-ES" smtClean="0"/>
              <a:t>16/01/2024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94FCA1-AA23-4C74-89F4-105DBCD24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4AEFCB-A07A-4151-A548-AAA646260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3790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EC033-1F81-4333-B996-F2BD8731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7556D55-5CB9-48A4-A742-203F123C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83EA48-EFA9-4611-A689-D0EE28534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4F223-5B03-4E07-AA53-61F27A87CC3D}" type="datetime1">
              <a:rPr lang="es-ES" smtClean="0"/>
              <a:t>16/01/2024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61AB70-421A-4242-BF83-D57AE5C33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61B580-0309-4FDF-88FF-D87996632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7169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51B8FD4-91E4-4156-AD78-6E35D5F4FC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BB304FF-216B-4B07-830C-C8F796B91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AA0839-A87B-4D39-ACFE-93FE01877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F64E-4D63-4AE7-8E87-8A7A99280772}" type="datetime1">
              <a:rPr lang="es-ES" smtClean="0"/>
              <a:t>16/01/2024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647944-468A-4914-A287-AF6346127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EE5585-CCBF-4D73-90AD-BE2185F17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8841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D021DD-31EB-4F02-93FB-881EF034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8769C7-72EB-4AA7-89C8-20DCCCE3E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D7DA90-0CA4-4D2F-AAE7-16B44762C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7ED5-3CD5-4C6B-BC80-BD70C5212A30}" type="datetime1">
              <a:rPr lang="es-ES" smtClean="0"/>
              <a:t>16/01/2024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540282-924D-49A2-98AD-89F31FD0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43E1F0-1ECE-4318-B6AC-75727783E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7046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8E0189-A08A-4524-87D2-A42A3FDA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F114B8-145D-48B9-8B02-2F9FCDA0F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9DA478-5C73-4E3A-95B0-C2E8B92E3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410A5-1EF9-4903-9501-40633301A653}" type="datetime1">
              <a:rPr lang="es-ES" smtClean="0"/>
              <a:t>16/01/2024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B191DD-A45C-4B1B-A0ED-6BD9EBF4E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C32210-46F0-42DB-8F75-8BDAC310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205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617310-C041-473C-A341-A69C2FD0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8FF63E-9155-40ED-AB15-89B93C8B2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F88BBA4-2833-4412-B1C0-C2B048A5F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4E83C30-1935-4422-B8BA-AB01FF7FA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A0BA-13B9-460A-A354-D416F640081C}" type="datetime1">
              <a:rPr lang="es-ES" smtClean="0"/>
              <a:t>16/01/2024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363B09-8CC0-4D9B-A060-8854D00AD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68F284-0ADE-48F6-A449-DA38BECF9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5467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B537F-CC1A-4330-B0A1-7A09F0B25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6F0A82-B733-47BD-B6EF-9058C2E1A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A41E72-A032-48DE-BF0D-F9581F22A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C7F5214-5D46-41A9-B7E4-96ECC7AB8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5AD4CC7-5EBA-49A0-8881-AEDBD71FB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085C5D1-9E7A-40B8-85AF-3924B152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F2639-24C2-4CDF-A92F-03EBBE0CBE80}" type="datetime1">
              <a:rPr lang="es-ES" smtClean="0"/>
              <a:t>16/01/2024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C263037-9A41-40D9-834E-C903D4F55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A1C863C-8A9D-42D6-955E-DBED9C5C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246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629E57-4B8C-45D9-967B-91C235A7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076E1DC-B0FA-424C-8752-88794AF2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76E98-8F63-4EC8-8497-4D0BEEC3324F}" type="datetime1">
              <a:rPr lang="es-ES" smtClean="0"/>
              <a:t>16/01/2024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C4CF889-4A2D-42AC-A561-A211971C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F9C6179-6E28-4A82-95DE-5ACDA843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4786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EF253BA-D88D-4E8B-9B29-9B2CA240E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86036-855D-4E70-BD70-3426B0849F82}" type="datetime1">
              <a:rPr lang="es-ES" smtClean="0"/>
              <a:t>16/01/2024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62D31C-EE66-4843-965B-13432BCF9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A931F7-0459-47EC-8718-C79B23C7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0224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7B07C2-2235-46CE-B504-09DAA5F46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07086B-0C15-4F09-A943-7EF8006E9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24E6A5-EF42-4267-B25F-C0B6F9647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3255B75-9172-4B81-ADDF-96341FBB2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5ED0E-CFD7-4487-8558-3582E7B032DC}" type="datetime1">
              <a:rPr lang="es-ES" smtClean="0"/>
              <a:t>16/01/2024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2BDDCEF-63C6-4EF7-B6B1-2212EF832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C64331-9EA4-4397-BBEE-1AAFEEAA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390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F0B42B-FABF-4471-876F-287BBD88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2D2B9D0-E089-4B0B-9E75-83C0899E85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24ADD2-9543-4751-AC8D-F12D06B49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4B25058-02C3-4C57-873D-59F1AD56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0BB9-4C83-4DED-9CE1-A5BC474BE1AB}" type="datetime1">
              <a:rPr lang="es-ES" smtClean="0"/>
              <a:t>16/01/2024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4CE14C5-4E49-4F0A-B04C-24D907438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C90BC3-98D9-447F-9FF6-460BCA351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796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AEB0FC8-AF0A-4723-BBD3-39D8C9A2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CF9CC2-7481-4384-B064-4F1D9F419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1AF787-B8E8-4919-B302-473820B8FD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25077-D350-4202-BB3A-6E149B5733D4}" type="datetime1">
              <a:rPr lang="es-ES" smtClean="0"/>
              <a:t>16/01/2024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A4E0B2-E0D0-4247-8FBC-02DA4A784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EE0C7B-311B-452D-9C83-B342EE742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952E3-DA43-4FE4-B797-0AD175EBA1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2844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c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lpha-editorial.com/Papel/9789587784954/El+Gran+Libro+De+Angular" TargetMode="Externa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cs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lpha-editorial.com/Papel/9789587784954/El+Gran+Libro+De+Angular" TargetMode="Externa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eecodecamp.org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1D04F-2060-4927-B510-76F904233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7201"/>
            <a:ext cx="9144000" cy="2667000"/>
          </a:xfrm>
        </p:spPr>
        <p:txBody>
          <a:bodyPr/>
          <a:lstStyle/>
          <a:p>
            <a:r>
              <a:rPr lang="es-ES" dirty="0"/>
              <a:t>Módulo 5. </a:t>
            </a:r>
            <a:r>
              <a:rPr lang="es-ES" dirty="0" err="1"/>
              <a:t>Node</a:t>
            </a:r>
            <a:r>
              <a:rPr lang="es-ES" dirty="0"/>
              <a:t> </a:t>
            </a:r>
            <a:r>
              <a:rPr lang="es-ES" dirty="0" err="1"/>
              <a:t>js</a:t>
            </a:r>
            <a:r>
              <a:rPr lang="es-ES" dirty="0"/>
              <a:t> y Express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922223-2597-4E3E-AF3E-66D7E6214D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82323"/>
            <a:ext cx="10627056" cy="1590196"/>
          </a:xfrm>
        </p:spPr>
        <p:txBody>
          <a:bodyPr>
            <a:normAutofit/>
          </a:bodyPr>
          <a:lstStyle/>
          <a:p>
            <a:pPr algn="l"/>
            <a:r>
              <a:rPr lang="es-ES" sz="2000" dirty="0"/>
              <a:t>Recursos:</a:t>
            </a:r>
          </a:p>
          <a:p>
            <a:pPr algn="l"/>
            <a:r>
              <a:rPr lang="en-US" sz="1600" dirty="0"/>
              <a:t>[Node.js Official Documentation](</a:t>
            </a:r>
            <a:r>
              <a:rPr lang="en-US" sz="1600" dirty="0">
                <a:hlinkClick r:id="rId3"/>
              </a:rPr>
              <a:t>https://nodejs.org/en/docs/</a:t>
            </a:r>
            <a:r>
              <a:rPr lang="en-US" sz="1600" dirty="0"/>
              <a:t>)</a:t>
            </a:r>
            <a:endParaRPr lang="es-ES" sz="2000" dirty="0"/>
          </a:p>
          <a:p>
            <a:pPr algn="l"/>
            <a:r>
              <a:rPr lang="es-ES" sz="1600" dirty="0"/>
              <a:t>[Express.js </a:t>
            </a:r>
            <a:r>
              <a:rPr lang="es-ES" sz="1600" dirty="0" err="1"/>
              <a:t>Documentation</a:t>
            </a:r>
            <a:r>
              <a:rPr lang="es-ES" sz="1600" dirty="0"/>
              <a:t>](https://expressjs.com/)</a:t>
            </a:r>
          </a:p>
          <a:p>
            <a:pPr algn="l"/>
            <a:r>
              <a:rPr lang="es-ES" sz="2000" dirty="0"/>
              <a:t>https://www.youtube.com/watch?v=1hpc70_OoAg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2989817-3BD6-4050-8ABF-F838C2E7A286}"/>
              </a:ext>
            </a:extLst>
          </p:cNvPr>
          <p:cNvSpPr txBox="1"/>
          <p:nvPr/>
        </p:nvSpPr>
        <p:spPr>
          <a:xfrm>
            <a:off x="1524000" y="3881994"/>
            <a:ext cx="9462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Objetivos: Introducción al desarrollo web </a:t>
            </a:r>
            <a:r>
              <a:rPr lang="es-ES" sz="2400" dirty="0" err="1"/>
              <a:t>backend</a:t>
            </a:r>
            <a:r>
              <a:rPr lang="es-ES" sz="2400" dirty="0"/>
              <a:t> con Node.js y Express</a:t>
            </a:r>
          </a:p>
          <a:p>
            <a:pPr algn="ctr"/>
            <a:r>
              <a:rPr lang="es-ES" sz="2400" dirty="0"/>
              <a:t>Tema </a:t>
            </a:r>
            <a:r>
              <a:rPr lang="es-ES" sz="2400" dirty="0" err="1"/>
              <a:t>III:Módulo</a:t>
            </a:r>
            <a:r>
              <a:rPr lang="es-ES" sz="2400" dirty="0"/>
              <a:t> HTTP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A73E69-B78C-4A2C-BE62-C6956537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1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73E21C1-CCE9-4F12-8794-BD422D053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227" y="40944"/>
            <a:ext cx="1349829" cy="1345584"/>
          </a:xfrm>
          <a:prstGeom prst="rect">
            <a:avLst/>
          </a:prstGeom>
        </p:spPr>
      </p:pic>
      <p:sp>
        <p:nvSpPr>
          <p:cNvPr id="4" name="AutoShape 2" descr="Papel El Gran Libro De Angular">
            <a:hlinkClick r:id="rId5" tooltip="El Gran Libro De Angular"/>
            <a:extLst>
              <a:ext uri="{FF2B5EF4-FFF2-40B4-BE49-F238E27FC236}">
                <a16:creationId xmlns:a16="http://schemas.microsoft.com/office/drawing/2014/main" id="{ABADDC1D-487C-085F-1527-1E12BA94A3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4" descr="Papel El Gran Libro De Angular">
            <a:hlinkClick r:id="rId5" tooltip="El Gran Libro De Angular"/>
            <a:extLst>
              <a:ext uri="{FF2B5EF4-FFF2-40B4-BE49-F238E27FC236}">
                <a16:creationId xmlns:a16="http://schemas.microsoft.com/office/drawing/2014/main" id="{BFDF028A-AA61-2397-8A00-59A8C39189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7526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AB5CE-7DB7-A620-03F4-CD6BD900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2BF9A9-6588-9199-B9FA-883374F6B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CEAF33-0831-B861-7CE7-6D72F981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10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AB181B-A549-69C6-E6EB-BA6645682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1256219"/>
            <a:ext cx="6467475" cy="434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351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1D04F-2060-4927-B510-76F904233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7201"/>
            <a:ext cx="9144000" cy="2667000"/>
          </a:xfrm>
        </p:spPr>
        <p:txBody>
          <a:bodyPr/>
          <a:lstStyle/>
          <a:p>
            <a:r>
              <a:rPr lang="es-ES" dirty="0"/>
              <a:t>Módulo 5. </a:t>
            </a:r>
            <a:r>
              <a:rPr lang="es-ES" dirty="0" err="1"/>
              <a:t>Node</a:t>
            </a:r>
            <a:r>
              <a:rPr lang="es-ES" dirty="0"/>
              <a:t> </a:t>
            </a:r>
            <a:r>
              <a:rPr lang="es-ES" dirty="0" err="1"/>
              <a:t>js</a:t>
            </a:r>
            <a:r>
              <a:rPr lang="es-ES" dirty="0"/>
              <a:t> y Express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922223-2597-4E3E-AF3E-66D7E6214D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82323"/>
            <a:ext cx="10627056" cy="1590196"/>
          </a:xfrm>
        </p:spPr>
        <p:txBody>
          <a:bodyPr>
            <a:normAutofit/>
          </a:bodyPr>
          <a:lstStyle/>
          <a:p>
            <a:pPr algn="l"/>
            <a:r>
              <a:rPr lang="es-ES" sz="2000" dirty="0"/>
              <a:t>Recursos:</a:t>
            </a:r>
          </a:p>
          <a:p>
            <a:pPr algn="l"/>
            <a:r>
              <a:rPr lang="en-US" sz="1600" dirty="0"/>
              <a:t>[Node.js Official Documentation](</a:t>
            </a:r>
            <a:r>
              <a:rPr lang="en-US" sz="1600" dirty="0">
                <a:hlinkClick r:id="rId3"/>
              </a:rPr>
              <a:t>https://nodejs.org/en/docs/</a:t>
            </a:r>
            <a:r>
              <a:rPr lang="en-US" sz="1600" dirty="0"/>
              <a:t>)</a:t>
            </a:r>
            <a:endParaRPr lang="es-ES" sz="2000" dirty="0"/>
          </a:p>
          <a:p>
            <a:pPr algn="l"/>
            <a:r>
              <a:rPr lang="es-ES" sz="1600" dirty="0"/>
              <a:t>[Express.js </a:t>
            </a:r>
            <a:r>
              <a:rPr lang="es-ES" sz="1600" dirty="0" err="1"/>
              <a:t>Documentation</a:t>
            </a:r>
            <a:r>
              <a:rPr lang="es-ES" sz="1600" dirty="0"/>
              <a:t>](https://expressjs.com/)</a:t>
            </a:r>
          </a:p>
          <a:p>
            <a:pPr algn="l"/>
            <a:r>
              <a:rPr lang="es-ES" sz="2000" dirty="0"/>
              <a:t>https://www.youtube.com/watch?v=1hpc70_OoAg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2989817-3BD6-4050-8ABF-F838C2E7A286}"/>
              </a:ext>
            </a:extLst>
          </p:cNvPr>
          <p:cNvSpPr txBox="1"/>
          <p:nvPr/>
        </p:nvSpPr>
        <p:spPr>
          <a:xfrm>
            <a:off x="1524000" y="3881994"/>
            <a:ext cx="9462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Objetivos: Introducción al desarrollo web </a:t>
            </a:r>
            <a:r>
              <a:rPr lang="es-ES" sz="2400" dirty="0" err="1"/>
              <a:t>backend</a:t>
            </a:r>
            <a:r>
              <a:rPr lang="es-ES" sz="2400" dirty="0"/>
              <a:t> con Node.js y Express</a:t>
            </a:r>
          </a:p>
          <a:p>
            <a:pPr algn="ctr"/>
            <a:r>
              <a:rPr lang="es-ES" sz="2400" dirty="0"/>
              <a:t>Tema </a:t>
            </a:r>
            <a:r>
              <a:rPr lang="es-ES" sz="2400" dirty="0" err="1"/>
              <a:t>III:Módulo</a:t>
            </a:r>
            <a:r>
              <a:rPr lang="es-ES" sz="2400" dirty="0"/>
              <a:t> HTTP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A73E69-B78C-4A2C-BE62-C69565373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100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73E21C1-CCE9-4F12-8794-BD422D053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227" y="40944"/>
            <a:ext cx="1349829" cy="1345584"/>
          </a:xfrm>
          <a:prstGeom prst="rect">
            <a:avLst/>
          </a:prstGeom>
        </p:spPr>
      </p:pic>
      <p:sp>
        <p:nvSpPr>
          <p:cNvPr id="4" name="AutoShape 2" descr="Papel El Gran Libro De Angular">
            <a:hlinkClick r:id="rId5" tooltip="El Gran Libro De Angular"/>
            <a:extLst>
              <a:ext uri="{FF2B5EF4-FFF2-40B4-BE49-F238E27FC236}">
                <a16:creationId xmlns:a16="http://schemas.microsoft.com/office/drawing/2014/main" id="{ABADDC1D-487C-085F-1527-1E12BA94A3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4" descr="Papel El Gran Libro De Angular">
            <a:hlinkClick r:id="rId5" tooltip="El Gran Libro De Angular"/>
            <a:extLst>
              <a:ext uri="{FF2B5EF4-FFF2-40B4-BE49-F238E27FC236}">
                <a16:creationId xmlns:a16="http://schemas.microsoft.com/office/drawing/2014/main" id="{BFDF028A-AA61-2397-8A00-59A8C39189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8628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B363AD-E537-AD2E-0790-3A8C73EA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8FA5688-B728-63F0-0A16-0A08829C9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1138" y="1366838"/>
            <a:ext cx="6418223" cy="4351338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A046B9-DAAA-2FB8-4F87-8F9E2C6F4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3142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AF50B-3186-E4A6-6A7D-8E5CEDD1D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Comunicación cliente-servidor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7A5EF3-20C3-AF9A-8C28-7CB14B3F9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D12DBF-EC35-E1EF-952F-69364C8C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12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3FBB5D5-9ADC-9E89-C178-AB832E4DA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2090738"/>
            <a:ext cx="74390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18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CA383B-CAC7-278F-26A9-9D0644895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Solicitudes http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B6EC46-C56E-A1E2-5EFD-3F2C5722B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AE7A264-7BE2-81F5-E929-1C00D220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13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A388EF9-E5FC-8CFD-1ED8-36CA6690E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49" y="1646238"/>
            <a:ext cx="7296150" cy="384080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16A842E-CF63-E900-CF53-2B5E816E068A}"/>
              </a:ext>
            </a:extLst>
          </p:cNvPr>
          <p:cNvSpPr txBox="1"/>
          <p:nvPr/>
        </p:nvSpPr>
        <p:spPr>
          <a:xfrm>
            <a:off x="590550" y="5715298"/>
            <a:ext cx="10763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Cuando un cliente le pide información a un servidor o desencadena un  evento en el servidor para realizar algún proceso está realizando un </a:t>
            </a:r>
            <a:r>
              <a:rPr lang="es-ES" dirty="0" err="1"/>
              <a:t>request</a:t>
            </a:r>
            <a:r>
              <a:rPr lang="es-ES" dirty="0"/>
              <a:t>, en español </a:t>
            </a:r>
            <a:r>
              <a:rPr lang="es-ES" dirty="0" err="1"/>
              <a:t>request</a:t>
            </a:r>
            <a:r>
              <a:rPr lang="es-ES" dirty="0"/>
              <a:t> se puede traducir como solicitud.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0186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1458DB-6B87-422E-1AA5-EA15808FE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Elementos de una solicitud http</a:t>
            </a:r>
            <a:br>
              <a:rPr lang="es-ES" dirty="0"/>
            </a:br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6D77935-2EBA-C353-2382-B0A7AB2B0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62088"/>
            <a:ext cx="6886867" cy="4351338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63733C-402A-AD5E-B48B-75B399B5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14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F6632F9-734D-42A6-8E99-759C5B43ABEB}"/>
              </a:ext>
            </a:extLst>
          </p:cNvPr>
          <p:cNvSpPr txBox="1"/>
          <p:nvPr/>
        </p:nvSpPr>
        <p:spPr>
          <a:xfrm>
            <a:off x="412029" y="5813426"/>
            <a:ext cx="113679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Estos elementos le dan al servidor la información que necesita para saber que es lo que se está solicitando</a:t>
            </a:r>
            <a:r>
              <a:rPr lang="es-ES" dirty="0"/>
              <a:t>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1759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9E9233-8760-8408-E731-6D9FA3F48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3900"/>
            <a:ext cx="10515600" cy="54530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sz="4400" dirty="0">
                <a:latin typeface="+mj-lt"/>
                <a:ea typeface="+mj-ea"/>
                <a:cs typeface="+mj-cs"/>
              </a:rPr>
              <a:t>Métodos http</a:t>
            </a:r>
          </a:p>
          <a:p>
            <a:pPr marL="0" indent="0" algn="just">
              <a:buNone/>
            </a:pPr>
            <a:r>
              <a:rPr lang="es-ES" sz="3000" dirty="0"/>
              <a:t>Indican que acción se debe tomar en el servidor, si se está pidiendo recursos como imágenes o archivos, si se quiere  modificar o agregar algún recurso en una base de datos, etc.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sz="4400" dirty="0">
                <a:latin typeface="+mj-lt"/>
                <a:ea typeface="+mj-ea"/>
                <a:cs typeface="+mj-cs"/>
              </a:rPr>
              <a:t>Camino</a:t>
            </a:r>
            <a:r>
              <a:rPr lang="es-ES" dirty="0"/>
              <a:t> (</a:t>
            </a:r>
            <a:r>
              <a:rPr lang="es-ES" sz="4400" dirty="0" err="1">
                <a:latin typeface="+mj-lt"/>
                <a:ea typeface="+mj-ea"/>
                <a:cs typeface="+mj-cs"/>
              </a:rPr>
              <a:t>path</a:t>
            </a:r>
            <a:r>
              <a:rPr lang="es-ES" dirty="0"/>
              <a:t>)</a:t>
            </a:r>
            <a:endParaRPr lang="es-ES" sz="4800" dirty="0"/>
          </a:p>
          <a:p>
            <a:pPr marL="0" indent="0">
              <a:buNone/>
            </a:pPr>
            <a:r>
              <a:rPr lang="es-ES" sz="3000" dirty="0"/>
              <a:t>Le dice al servidor donde está ese recurso que se quiere modificar.</a:t>
            </a:r>
          </a:p>
          <a:p>
            <a:pPr marL="0" indent="0">
              <a:buNone/>
            </a:pPr>
            <a:r>
              <a:rPr lang="es-ES" dirty="0"/>
              <a:t> </a:t>
            </a:r>
          </a:p>
          <a:p>
            <a:pPr marL="0" indent="0">
              <a:buNone/>
            </a:pPr>
            <a:r>
              <a:rPr lang="es-ES" sz="4400" dirty="0">
                <a:latin typeface="+mj-lt"/>
                <a:ea typeface="+mj-ea"/>
                <a:cs typeface="+mj-cs"/>
              </a:rPr>
              <a:t>Cuerpo(</a:t>
            </a:r>
            <a:r>
              <a:rPr lang="es-ES" sz="4400" dirty="0" err="1">
                <a:latin typeface="+mj-lt"/>
                <a:ea typeface="+mj-ea"/>
                <a:cs typeface="+mj-cs"/>
              </a:rPr>
              <a:t>body</a:t>
            </a:r>
            <a:r>
              <a:rPr lang="es-ES" sz="4400" dirty="0">
                <a:latin typeface="+mj-lt"/>
                <a:ea typeface="+mj-ea"/>
                <a:cs typeface="+mj-cs"/>
              </a:rPr>
              <a:t> )</a:t>
            </a:r>
          </a:p>
          <a:p>
            <a:pPr marL="0" indent="0" algn="just">
              <a:buNone/>
            </a:pPr>
            <a:r>
              <a:rPr lang="es-ES" sz="3000" dirty="0"/>
              <a:t>Si se necesita enviar alguna información al servidor, por ejemplo si se desea crear un usuario nuevo en la </a:t>
            </a:r>
            <a:r>
              <a:rPr lang="es-ES" sz="3000" dirty="0" err="1"/>
              <a:t>bd</a:t>
            </a:r>
            <a:r>
              <a:rPr lang="es-ES" sz="3000" dirty="0"/>
              <a:t>, tenemos que enviar la información de ese usuario, la cual se enviaría en el cuerpo de la solicitud http.</a:t>
            </a:r>
          </a:p>
          <a:p>
            <a:pPr marL="0" indent="0">
              <a:buNone/>
            </a:pPr>
            <a:endParaRPr lang="es-ES" sz="4400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endParaRPr lang="es-E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F88EC40-DC25-9DBD-7581-BFF46FFC7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2567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329FDE-BC0F-808A-5D66-48930043F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https://www.freecodecamp.org.español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8B417C5-8B9A-91E1-3C83-EB0D75288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68700"/>
            <a:ext cx="9617926" cy="5309639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77CFC7D-FD18-2C30-AC6F-49BA7B85C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5926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9C11F-AED6-0D58-F011-52A471569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E98406-4D5D-5046-D041-0180B12DC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7B1EE8-A02F-AB62-C785-B0A86E21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17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41B9D20-FFA6-4B45-2A61-0F7DE72AE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91" y="1654176"/>
            <a:ext cx="11575018" cy="4548188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2EBAD36-7A3B-2101-069A-8395F6D90083}"/>
              </a:ext>
            </a:extLst>
          </p:cNvPr>
          <p:cNvCxnSpPr/>
          <p:nvPr/>
        </p:nvCxnSpPr>
        <p:spPr>
          <a:xfrm>
            <a:off x="2838450" y="2571750"/>
            <a:ext cx="8915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BDB6200-2FDC-C222-5530-BF13F4F56985}"/>
              </a:ext>
            </a:extLst>
          </p:cNvPr>
          <p:cNvCxnSpPr>
            <a:cxnSpLocks/>
          </p:cNvCxnSpPr>
          <p:nvPr/>
        </p:nvCxnSpPr>
        <p:spPr>
          <a:xfrm>
            <a:off x="2838450" y="2819400"/>
            <a:ext cx="354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214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9D607-0D5B-7DDA-CDB8-40564E40F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0543C9-7484-14CE-295F-3A0F71ADC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774D7CC-9A54-339C-CCC5-6774095CF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18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896C89E-56C4-FF2C-28ED-C165E176C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027906"/>
            <a:ext cx="108680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12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16727F-903B-53AF-D749-0F60258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81605C-FF05-E23B-A181-CBF58883A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E90C86-F266-224B-DDA5-3EBCECE7E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19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D1A70A4-F4A5-DC01-00F6-6CBBB4D12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860425"/>
            <a:ext cx="10848975" cy="43815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13EF9FC-A314-CF0D-64E5-43A005794709}"/>
              </a:ext>
            </a:extLst>
          </p:cNvPr>
          <p:cNvSpPr txBox="1"/>
          <p:nvPr/>
        </p:nvSpPr>
        <p:spPr>
          <a:xfrm>
            <a:off x="838200" y="5505450"/>
            <a:ext cx="9631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Normalmente esta información va a ser enviada en formato </a:t>
            </a:r>
            <a:r>
              <a:rPr lang="es-ES" sz="2800" dirty="0" err="1"/>
              <a:t>json</a:t>
            </a:r>
            <a:r>
              <a:rPr lang="es-E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0972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63F43-FD68-50B9-0656-D5BB21498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cliente-servidor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A71CB99-6DFF-4518-B912-568829597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4812"/>
            <a:ext cx="10515600" cy="3008376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09617C-741E-8D64-FE2C-21CCD977D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3276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9CD87-490A-0F84-93C6-59FCC2042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D879CE8D-253A-8EA5-3B30-3495571A6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7906"/>
            <a:ext cx="10492783" cy="4351338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0250D2-9CAD-2052-478B-0FA0B30A0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2235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2FB826-C39A-3482-7ABA-A51FC3384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21</a:t>
            </a:fld>
            <a:endParaRPr lang="es-ES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079352D-AC38-F6F9-14D1-E6411057CA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467236"/>
              </p:ext>
            </p:extLst>
          </p:nvPr>
        </p:nvGraphicFramePr>
        <p:xfrm>
          <a:off x="1552575" y="536576"/>
          <a:ext cx="7972425" cy="4105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3" imgW="10191600" imgH="5248440" progId="Paint.Picture">
                  <p:embed/>
                </p:oleObj>
              </mc:Choice>
              <mc:Fallback>
                <p:oleObj name="Imagen de mapa de bits" r:id="rId3" imgW="10191600" imgH="52484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52575" y="536576"/>
                        <a:ext cx="7972425" cy="41054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003938FA-849E-027E-2340-DDD6AD3351EE}"/>
              </a:ext>
            </a:extLst>
          </p:cNvPr>
          <p:cNvSpPr txBox="1"/>
          <p:nvPr/>
        </p:nvSpPr>
        <p:spPr>
          <a:xfrm>
            <a:off x="1174818" y="4642009"/>
            <a:ext cx="1017898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/>
              <a:t>El cliente va a enviar esa solicitud en un formato específico y nosotros en el servidor con Node.js  vamos a poder extraer esa información de la solicitud y determinar como se debe procesar para retornar la información adecuada. Esa esa básicamente la idea de una solicitud http.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4290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D16FC9-4B7D-A520-3F0C-CCBB9988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Métodos HTTP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825AA4-E783-7E3C-054E-993EAE162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Cuando el cliente le envía una solicitud al servidor debe especificar un método http.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Un </a:t>
            </a:r>
            <a:r>
              <a:rPr lang="es-ES" b="1" dirty="0"/>
              <a:t>método HTTP </a:t>
            </a:r>
            <a:r>
              <a:rPr lang="es-ES" dirty="0"/>
              <a:t>es un verbo o sustantivo que indica la intención de la solicitud.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¿Qué quiere el navegador: un recurso, actualizar alguna información</a:t>
            </a:r>
            <a:r>
              <a:rPr lang="en-US" dirty="0"/>
              <a:t>?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11279D-E220-3C87-ECBB-190B9C7D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5153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BF48B-3F90-9D33-9EF6-27A88899E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91EA0E-E07D-13FA-8371-F29CCC0BB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0BB2FE-544B-09D2-2826-6ED298D00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23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A090C7F-5BBC-AD98-25B8-C928E067F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895350"/>
            <a:ext cx="875347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19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EDF65-BDFD-D6F3-9911-66BA8B308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Métodos HTTP más utilizados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CDA728-62AA-07DE-C001-339B4A325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24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7A893B-5B09-EEE6-779F-E40EA7E97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8515"/>
            <a:ext cx="3524250" cy="426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08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BD254-85A0-6894-5281-E3EE3A2FF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D470C7-CC3F-71A8-54CF-949D7B912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2AC114-D7BB-EECA-AB09-061A6C82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25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FFA295-5463-9A77-8997-C82BE80FA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004887"/>
            <a:ext cx="107823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93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298A1-8D15-EECA-D226-C2D977537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B2C3EE-AFC4-218B-9CCD-39A457AEA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8B5457-D8DC-3BCF-F362-15E05466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26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0A2B8D8-66C0-C300-3B2A-420E08C1E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1276350"/>
            <a:ext cx="1081087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24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17C956-7CAB-56F8-94EF-2B8CB5DB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2C37EC-248E-A2CE-CB3D-6BA1AEE63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AA1A53-BC96-8490-09C9-9008BE146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27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09F5F7-B760-2B0E-16F4-C842A4331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862012"/>
            <a:ext cx="108489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32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22905-84F3-5A76-3179-8D3C6C7F5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5C2580-90CE-A073-EA5F-6E33543CB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F3414E-171E-5C73-934B-38F9AAE02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28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FC0558-CF3A-989B-19D3-EEA1430C6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990600"/>
            <a:ext cx="108680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54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73744D-3800-9E69-C0B9-6F93098F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5269E1-3DF4-9A94-3E91-E835152E1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E98041-D6E2-585D-73E5-C19E5576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29</a:t>
            </a:fld>
            <a:endParaRPr lang="es-ES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4AE1CDCE-7C19-D549-6C20-7111065A4E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748057"/>
              </p:ext>
            </p:extLst>
          </p:nvPr>
        </p:nvGraphicFramePr>
        <p:xfrm>
          <a:off x="1419225" y="551564"/>
          <a:ext cx="8067675" cy="4444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3" imgW="10582200" imgH="5829480" progId="Paint.Picture">
                  <p:embed/>
                </p:oleObj>
              </mc:Choice>
              <mc:Fallback>
                <p:oleObj name="Imagen de mapa de bits" r:id="rId3" imgW="10582200" imgH="58294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9225" y="551564"/>
                        <a:ext cx="8067675" cy="4444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1E60A0F6-3B9E-7475-E49C-6E300C26EB13}"/>
              </a:ext>
            </a:extLst>
          </p:cNvPr>
          <p:cNvSpPr txBox="1"/>
          <p:nvPr/>
        </p:nvSpPr>
        <p:spPr>
          <a:xfrm>
            <a:off x="838200" y="5245102"/>
            <a:ext cx="10688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cliente va a decirle al servidor que haga algo específico a través esos métodos http. En nuestro código cuando estemos programando el servidor vamos a tener que trabajar con esos métodos. Es importante entender estos conceptos antes de empezar con la práctica.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5381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3869A3-B3AC-CB33-6439-3022E5F5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3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DEF0878-3934-BAA4-71EE-70E61C77B3FF}"/>
              </a:ext>
            </a:extLst>
          </p:cNvPr>
          <p:cNvSpPr txBox="1"/>
          <p:nvPr/>
        </p:nvSpPr>
        <p:spPr>
          <a:xfrm>
            <a:off x="1009651" y="5463143"/>
            <a:ext cx="10344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En este modelo tenemos un cliente que envía solicitudes a un servidor que está allí escuchando esas solicitudes y responde.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022B91D-A86E-9C24-A579-B74CCD4C5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963271"/>
            <a:ext cx="8162925" cy="449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36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C9F2F8-30E4-C498-1623-69318DAA3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Respuestas HTTP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E9ECFD-8032-CD56-B28A-82C6B1A3D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30</a:t>
            </a:fld>
            <a:endParaRPr lang="es-ES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D208DB2C-EB94-39E7-8066-88375CC341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4942330"/>
              </p:ext>
            </p:extLst>
          </p:nvPr>
        </p:nvGraphicFramePr>
        <p:xfrm>
          <a:off x="866775" y="1627523"/>
          <a:ext cx="7077075" cy="3532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3" imgW="10496520" imgH="5238720" progId="Paint.Picture">
                  <p:embed/>
                </p:oleObj>
              </mc:Choice>
              <mc:Fallback>
                <p:oleObj name="Imagen de mapa de bits" r:id="rId3" imgW="10496520" imgH="52387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6775" y="1627523"/>
                        <a:ext cx="7077075" cy="3532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C00D60DF-233A-94FB-3F89-158DF12F350B}"/>
              </a:ext>
            </a:extLst>
          </p:cNvPr>
          <p:cNvSpPr txBox="1"/>
          <p:nvPr/>
        </p:nvSpPr>
        <p:spPr>
          <a:xfrm>
            <a:off x="838200" y="5487085"/>
            <a:ext cx="990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/>
              <a:t>Una vez que el cliente realiza su solicitud, el servidor la procesa y le envía una respuesta.</a:t>
            </a:r>
          </a:p>
        </p:txBody>
      </p:sp>
    </p:spTree>
    <p:extLst>
      <p:ext uri="{BB962C8B-B14F-4D97-AF65-F5344CB8AC3E}">
        <p14:creationId xmlns:p14="http://schemas.microsoft.com/office/powerpoint/2010/main" val="2083735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DD620-B73D-94F2-12C5-EEAA1B103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Elementos de una respuesta HTTP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E2C2DB-FBB0-F09A-B60E-4A03358B8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C8257F-2067-2C13-0E35-C977FAEA6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31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86348EE-5FF3-7A4B-8117-300D2A06A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391525" cy="501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93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B4BB92-6EEF-12DE-43EF-0B4820606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9651"/>
            <a:ext cx="10515600" cy="516731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3600" dirty="0"/>
              <a:t>El</a:t>
            </a:r>
            <a:r>
              <a:rPr lang="es-ES" sz="3600" b="1" dirty="0"/>
              <a:t> código de estado </a:t>
            </a:r>
            <a:r>
              <a:rPr lang="es-ES" sz="3600" dirty="0"/>
              <a:t>le</a:t>
            </a:r>
            <a:r>
              <a:rPr lang="es-ES" sz="3600" b="1" dirty="0"/>
              <a:t> </a:t>
            </a:r>
            <a:r>
              <a:rPr lang="es-ES" sz="3600" dirty="0"/>
              <a:t>dice al cliente si esa solicitud fue exitosa o si ocurrió algún error y retorna un </a:t>
            </a:r>
            <a:r>
              <a:rPr lang="es-ES" sz="3600" b="1" dirty="0"/>
              <a:t>texto de estado </a:t>
            </a:r>
            <a:r>
              <a:rPr lang="es-ES" sz="3600" dirty="0"/>
              <a:t>para describir ese código con más detalle. </a:t>
            </a:r>
          </a:p>
          <a:p>
            <a:pPr marL="0" indent="0" algn="just">
              <a:buNone/>
            </a:pPr>
            <a:r>
              <a:rPr lang="es-ES" sz="3600" dirty="0"/>
              <a:t>Una respuesta HTTP incluye normalmente la </a:t>
            </a:r>
            <a:r>
              <a:rPr lang="es-ES" sz="3600" b="1" dirty="0"/>
              <a:t>versión de HTTP </a:t>
            </a:r>
            <a:r>
              <a:rPr lang="es-ES" sz="3600" dirty="0"/>
              <a:t>y también puede incluir </a:t>
            </a:r>
            <a:r>
              <a:rPr lang="es-ES" sz="3600" b="1" dirty="0"/>
              <a:t>cabeceras</a:t>
            </a:r>
            <a:r>
              <a:rPr lang="es-ES" sz="3600" dirty="0"/>
              <a:t> y </a:t>
            </a:r>
            <a:r>
              <a:rPr lang="es-ES" sz="3600" b="1" dirty="0"/>
              <a:t>cuerpo(</a:t>
            </a:r>
            <a:r>
              <a:rPr lang="es-ES" sz="3600" b="1" dirty="0" err="1"/>
              <a:t>body</a:t>
            </a:r>
            <a:r>
              <a:rPr lang="es-ES" sz="3600" b="1" dirty="0"/>
              <a:t>)</a:t>
            </a:r>
            <a:r>
              <a:rPr lang="es-ES" sz="3600" dirty="0"/>
              <a:t>.</a:t>
            </a:r>
          </a:p>
          <a:p>
            <a:pPr marL="0" indent="0" algn="just">
              <a:buNone/>
            </a:pPr>
            <a:r>
              <a:rPr lang="es-ES" sz="3600" dirty="0"/>
              <a:t>Incluye un cuerpo si necesita retornar un recurso o algún contenido que necesita el cliente luego de su solicitud.</a:t>
            </a:r>
            <a:endParaRPr lang="es-ES" sz="3600" b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0E0188-2B77-C357-4BDE-FCA05DF3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5029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21F5EF-C3E3-8291-AFC1-AEDD0B1A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2A8688-72EF-0A36-8807-BE6066313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S" dirty="0"/>
              <a:t>Si volvemos nuevamente a </a:t>
            </a:r>
            <a:r>
              <a:rPr lang="es-ES" dirty="0">
                <a:hlinkClick r:id="rId2"/>
              </a:rPr>
              <a:t>https://www.freecodecamp.org/</a:t>
            </a:r>
            <a:r>
              <a:rPr lang="es-ES" dirty="0"/>
              <a:t>  y </a:t>
            </a:r>
            <a:r>
              <a:rPr lang="es-ES" dirty="0" err="1"/>
              <a:t>abrirmos</a:t>
            </a:r>
            <a:r>
              <a:rPr lang="es-ES" dirty="0"/>
              <a:t> la herramientas de Chrome con </a:t>
            </a:r>
            <a:r>
              <a:rPr lang="es-ES" dirty="0" err="1"/>
              <a:t>inspect</a:t>
            </a:r>
            <a:r>
              <a:rPr lang="es-ES" dirty="0"/>
              <a:t>, seleccionamos Network , volvemos a cargar la página y vamos nuevamente a seleccionar la fuente de letra Lato-</a:t>
            </a:r>
            <a:r>
              <a:rPr lang="es-ES" dirty="0" err="1"/>
              <a:t>Ligth</a:t>
            </a:r>
            <a:r>
              <a:rPr lang="es-ES" dirty="0"/>
              <a:t>, vamos  ver la sección Response </a:t>
            </a:r>
            <a:r>
              <a:rPr lang="es-ES" dirty="0" err="1"/>
              <a:t>Headers</a:t>
            </a:r>
            <a:r>
              <a:rPr lang="es-ES" dirty="0"/>
              <a:t>, con los </a:t>
            </a:r>
            <a:r>
              <a:rPr lang="es-ES" dirty="0" err="1"/>
              <a:t>headers</a:t>
            </a:r>
            <a:r>
              <a:rPr lang="es-ES" dirty="0"/>
              <a:t> o cabecera de la respuesta para esa respuesta http que envió el archivo Lato-</a:t>
            </a:r>
            <a:r>
              <a:rPr lang="es-ES" dirty="0" err="1"/>
              <a:t>Ligth</a:t>
            </a:r>
            <a:r>
              <a:rPr lang="es-ES" dirty="0"/>
              <a:t>.</a:t>
            </a:r>
          </a:p>
          <a:p>
            <a:pPr marL="0" indent="0" algn="just">
              <a:buNone/>
            </a:pPr>
            <a:r>
              <a:rPr lang="es-ES" dirty="0"/>
              <a:t>Tenemos edad , tipo de contenido, distintas opciones. Podemos ver que es como información adicional que se incluye en la respuesta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57A442-7F66-8B74-5DD0-7856ABD7D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0010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8D4FB1-E7FC-4A35-0D1E-57E9280E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2688BB-5E1C-2A81-023E-82327C60C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632C73-712A-8B55-CDFC-AC5713C20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34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D5D0331-464A-1D9B-ED91-9490DB4C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54" y="696912"/>
            <a:ext cx="11308492" cy="565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57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9D68AE-1446-3868-A65A-783803BDC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F5893D-AE82-C7F5-9514-D19C729A7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746706-AF45-1611-F9E1-569538977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35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8F6BFCC-8F14-EBA1-FD67-2908F425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108394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54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ACD52A-AD7E-CC9A-E4C1-F065B6E1A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90E42F-CBA1-BFAA-5CE7-0F75EFF25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F4AE58-622A-79FA-9437-6EC06EE7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36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1ABB406-84D4-1B22-301E-F0C2F09D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906"/>
            <a:ext cx="107442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84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126C7-4C65-8440-2CDF-0D72B5EC4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006387-8893-98E0-A443-F1B4ADEF3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7FCD17-5194-A27C-7DD0-33946871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37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C9616A6-786C-476B-5C2B-616A1CAF0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704850"/>
            <a:ext cx="10934700" cy="54483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25FBB28-319C-729F-0BD8-106F3C9BDB1D}"/>
              </a:ext>
            </a:extLst>
          </p:cNvPr>
          <p:cNvSpPr txBox="1"/>
          <p:nvPr/>
        </p:nvSpPr>
        <p:spPr>
          <a:xfrm>
            <a:off x="5067300" y="4001294"/>
            <a:ext cx="32575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El cliente solicita información y el servidor se la envía como una respuesta en un formato específico. Gracias a Node.js vamos a poder generar esa respuesta.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141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571F3-997B-DB5C-1CD1-51F4A0135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347736-72AC-93F9-8C4B-340427411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S" dirty="0"/>
              <a:t>Es </a:t>
            </a:r>
            <a:r>
              <a:rPr lang="es-ES"/>
              <a:t>importante conocer </a:t>
            </a:r>
            <a:r>
              <a:rPr lang="es-ES" dirty="0"/>
              <a:t>la estructura del formato de una respuesta HTTP, porque vamos a generar respuestas HTTP cuando creemos nuestro servidor.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97F5ACD-D5DE-F3AE-89A6-23A0CE85D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38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97CA11-EB7A-D0AE-C1E9-26A951439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4" y="2716229"/>
            <a:ext cx="2863562" cy="364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3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5716A-319D-66EC-7BA5-DD8869990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Códigos de estado http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2E80A6-748D-FF97-EF1E-A7078287E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S" dirty="0"/>
              <a:t>Son muy importantes cuando trabajamos con servidores, con solicitudes y con respuestas.</a:t>
            </a:r>
          </a:p>
          <a:p>
            <a:pPr marL="0" indent="0" algn="just">
              <a:buNone/>
            </a:pPr>
            <a:r>
              <a:rPr lang="es-ES" dirty="0"/>
              <a:t>Son esenciales para que el cliente, es decir , el navegador con el que estamos trabajando sepa que pasó en el servidor con la solicitud que acaba de enviar, si fue exitosa o rechazada.</a:t>
            </a:r>
          </a:p>
          <a:p>
            <a:pPr marL="0" indent="0" algn="just">
              <a:buNone/>
            </a:pPr>
            <a:endParaRPr lang="es-ES" dirty="0"/>
          </a:p>
          <a:p>
            <a:pPr marL="0" indent="0" algn="just">
              <a:buNone/>
            </a:pPr>
            <a:r>
              <a:rPr lang="es-ES" dirty="0"/>
              <a:t>Los códigos de estado de respuesta HTTP son números que indican si se ha completado exitosamente la solicitud HTTP o que fue lo que pasó en caso de que no se hay podido procesar. </a:t>
            </a:r>
          </a:p>
          <a:p>
            <a:pPr marL="0" indent="0" algn="just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91AF1A-62CD-3E68-0CE4-3014924E0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9916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BAAD8-AB0B-6ADC-1DAB-43F2854A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453A19-8EC7-0F0D-AEE9-F54D38D7A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C00A7A-C9A0-0474-B362-6581998F0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4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B276DA0-5DC1-8D62-4629-0CD163F7F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" y="923925"/>
            <a:ext cx="107156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42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8315B-B0EB-93F9-4CB8-B594B3E3E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Clasificación de los códigos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EEA54F-5CB8-178C-5725-2690D638D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831FEF-BA83-DA2A-FF87-A180EEF93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40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70997B5-5F28-C048-B9F4-AEF6D3831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2129118"/>
            <a:ext cx="7562850" cy="374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76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CDCAFE-1322-E1AB-5D0A-06FA82CE8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4C7D57-59DF-9DC1-917E-603C1E06C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41</a:t>
            </a:fld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A8DF7AA-2FD2-F3ED-AFE5-3BD2D4BA4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0" y="0"/>
            <a:ext cx="11970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52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01ACB-B846-899E-9A4A-A3EBB5142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36525"/>
            <a:ext cx="10515600" cy="1325563"/>
          </a:xfrm>
        </p:spPr>
        <p:txBody>
          <a:bodyPr/>
          <a:lstStyle/>
          <a:p>
            <a:r>
              <a:rPr lang="es-ES" dirty="0"/>
              <a:t>Las categorías tienen códigos específicos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FE69D3-29C2-20AB-3472-42228C3D2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42</a:t>
            </a:fld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0258333-A004-972C-A005-CD4BEE4DB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282700"/>
            <a:ext cx="758190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70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37F153-26A9-71A9-1463-47AAF9A7C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342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" sz="4000" dirty="0"/>
              <a:t>Los códigos de estado normalmente viene acompañado de una descripción corta.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17EE60-C576-48C6-0F46-267585594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 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834CE2-C6EB-FA4B-82FB-E99546C6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43</a:t>
            </a:fld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F0D041D-1497-B2F9-2DD6-49E1B7F0A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006600"/>
            <a:ext cx="7277100" cy="38766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50032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53EDBF-1A7B-5055-2C93-AB9D0B9D4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CA438F-8738-9D85-301E-80591214B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CC7FF1-198A-65F5-C7A2-91C9256A8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44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3DD3871-FA80-A0A7-259C-EB3B31D65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" y="1857375"/>
            <a:ext cx="110394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00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BF193E-011A-AA4E-362A-BFEE012F6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BA41AE-14D1-549E-FC1A-205BEE784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E42C531-5E00-E944-780D-A2967AE05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45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7D1483B-A377-F851-F9F5-87A8FA1AB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556396"/>
            <a:ext cx="8810625" cy="571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77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BD535F-3160-4FCA-9B2F-3B35B5A19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3DDFDA-F3AF-3ACB-51E2-C0BDCB8CD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E4ECEF-88C7-14F9-6E4E-A5CA6577A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46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8D20B2-B7EE-87E4-8380-8251EA5AC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17042"/>
            <a:ext cx="11734800" cy="46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797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62E59A-819B-31D8-188A-ED9E1A8C3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47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4D53A97-3A23-DA1A-AD33-07F923A44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71550"/>
            <a:ext cx="11049000" cy="43053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7E45F5C-769A-DB2D-B30A-02B74D431337}"/>
              </a:ext>
            </a:extLst>
          </p:cNvPr>
          <p:cNvSpPr txBox="1"/>
          <p:nvPr/>
        </p:nvSpPr>
        <p:spPr>
          <a:xfrm>
            <a:off x="628651" y="5829300"/>
            <a:ext cx="11258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Vamos a usar las herramientas y funciones definidas en este módulo para crear nuestro servidor, para lograr que escuche las solicitudes que le enviamos y para transmitir información mediante el protocolo HTTP</a:t>
            </a:r>
          </a:p>
        </p:txBody>
      </p:sp>
    </p:spTree>
    <p:extLst>
      <p:ext uri="{BB962C8B-B14F-4D97-AF65-F5344CB8AC3E}">
        <p14:creationId xmlns:p14="http://schemas.microsoft.com/office/powerpoint/2010/main" val="2374522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826BD8-122E-0216-13A3-5ADA2220D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48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C42AD5-CBBE-1757-7EC3-1BB1C9D0C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46" y="934277"/>
            <a:ext cx="7637754" cy="296498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8B51D58-C25F-7C57-E606-6D13F76486AC}"/>
              </a:ext>
            </a:extLst>
          </p:cNvPr>
          <p:cNvSpPr txBox="1"/>
          <p:nvPr/>
        </p:nvSpPr>
        <p:spPr>
          <a:xfrm>
            <a:off x="647700" y="4222289"/>
            <a:ext cx="99250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/>
              <a:t>El módulo http nos permite escribir un servidor que escuche las solicitudes.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09CE4D3-CB43-6468-9958-E9BFCE87C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" y="5311603"/>
            <a:ext cx="9658350" cy="94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898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B9BFC2-C227-3E25-F5FF-D06E1C24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un servidor con http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E8F70F-21A3-B91B-FD64-BA314146D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49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F926C19-9637-AA38-3433-4775FA8282F2}"/>
              </a:ext>
            </a:extLst>
          </p:cNvPr>
          <p:cNvSpPr txBox="1"/>
          <p:nvPr/>
        </p:nvSpPr>
        <p:spPr>
          <a:xfrm>
            <a:off x="752475" y="3619501"/>
            <a:ext cx="11306175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 err="1"/>
              <a:t>Incluir</a:t>
            </a:r>
            <a:r>
              <a:rPr lang="en-US" sz="1800" dirty="0"/>
              <a:t> </a:t>
            </a:r>
            <a:r>
              <a:rPr lang="en-US" sz="1800" dirty="0" err="1"/>
              <a:t>el</a:t>
            </a:r>
            <a:r>
              <a:rPr lang="en-US" sz="1800" dirty="0"/>
              <a:t> m</a:t>
            </a:r>
            <a:r>
              <a:rPr lang="es-ES" sz="1800" dirty="0" err="1"/>
              <a:t>ódulo</a:t>
            </a:r>
            <a:r>
              <a:rPr lang="es-ES" sz="1800" dirty="0"/>
              <a:t> http </a:t>
            </a:r>
          </a:p>
          <a:p>
            <a:pPr algn="just"/>
            <a:r>
              <a:rPr lang="es-ES" dirty="0"/>
              <a:t>Definir una constante para representar nuestro servidor.</a:t>
            </a:r>
            <a:endParaRPr lang="es-ES" sz="1800" dirty="0"/>
          </a:p>
          <a:p>
            <a:pPr algn="just"/>
            <a:r>
              <a:rPr lang="es-ES" dirty="0"/>
              <a:t>Utilizar el método </a:t>
            </a:r>
            <a:r>
              <a:rPr lang="es-ES" dirty="0" err="1"/>
              <a:t>createServer</a:t>
            </a:r>
            <a:r>
              <a:rPr lang="es-ES" dirty="0"/>
              <a:t>() del módulo http. Este método va a crear un servidor y cada vez que reciba un solicitud va a ejecutar la función que vamos a pasar entre paréntesis como argumento.</a:t>
            </a:r>
          </a:p>
          <a:p>
            <a:pPr algn="just"/>
            <a:r>
              <a:rPr lang="es-ES" dirty="0"/>
              <a:t>Vamos a pasar una función flecha , la cual tiene como parámetros los objetos </a:t>
            </a:r>
            <a:r>
              <a:rPr lang="es-ES" dirty="0" err="1"/>
              <a:t>request</a:t>
            </a:r>
            <a:r>
              <a:rPr lang="es-ES" dirty="0"/>
              <a:t> (</a:t>
            </a:r>
            <a:r>
              <a:rPr lang="es-ES" dirty="0" err="1"/>
              <a:t>req</a:t>
            </a:r>
            <a:r>
              <a:rPr lang="es-ES" dirty="0"/>
              <a:t>) y response(res).</a:t>
            </a:r>
          </a:p>
          <a:p>
            <a:pPr algn="just"/>
            <a:r>
              <a:rPr lang="es-ES" dirty="0"/>
              <a:t>Estos parámetros lo que hacen básicamente es representar en nuestro código esa solicitud del cliente que recibió el servidor y la respuesta que le va a enviar. Cada uno de ellos tiene sus atributos y métodos específicos.</a:t>
            </a:r>
          </a:p>
          <a:p>
            <a:pPr algn="just"/>
            <a:r>
              <a:rPr lang="es-ES" dirty="0"/>
              <a:t>Por ahora vamos a usar un método importantísimo de la respuesta que es el método </a:t>
            </a:r>
            <a:r>
              <a:rPr lang="es-ES" dirty="0" err="1"/>
              <a:t>end</a:t>
            </a:r>
            <a:r>
              <a:rPr lang="es-ES" dirty="0"/>
              <a:t>().</a:t>
            </a:r>
          </a:p>
          <a:p>
            <a:pPr algn="just"/>
            <a:r>
              <a:rPr lang="es-ES" dirty="0"/>
              <a:t>El método </a:t>
            </a:r>
            <a:r>
              <a:rPr lang="es-ES" dirty="0" err="1"/>
              <a:t>end</a:t>
            </a:r>
            <a:r>
              <a:rPr lang="es-ES" dirty="0"/>
              <a:t>() significa finalizar o terminar y nos va a permitir enviar la respuesta al cliente .Al terminar  el proceso , todo lo que necesitábamos hacer en el servidor para procesar esa solicitud, llamamos al método  </a:t>
            </a:r>
            <a:r>
              <a:rPr lang="es-ES" dirty="0" err="1"/>
              <a:t>end</a:t>
            </a:r>
            <a:r>
              <a:rPr lang="es-ES" dirty="0"/>
              <a:t>() y pasamos como argumento el resultado que queremos enviar al cliente. En este caso vamos a pasarle </a:t>
            </a:r>
            <a:r>
              <a:rPr lang="en-US" dirty="0"/>
              <a:t>“Hola </a:t>
            </a:r>
            <a:r>
              <a:rPr lang="en-US" dirty="0" err="1"/>
              <a:t>mundo</a:t>
            </a:r>
            <a:r>
              <a:rPr lang="en-US" dirty="0"/>
              <a:t>”.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sz="1800" dirty="0"/>
          </a:p>
          <a:p>
            <a:endParaRPr lang="es-ES" sz="28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211B10B-6E4C-E55A-8F4E-49050E3EE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1555948"/>
            <a:ext cx="780097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30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5DD648-9B0C-21B5-C18E-7DCA24196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9A253E-251B-5E5B-FDBD-3BADEC5E2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1EB9E2-C9D2-456B-251C-0EC96F415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5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1EEF513-0306-17AF-D59B-0EAC5B503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704850"/>
            <a:ext cx="1090612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47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6435F4-2896-09D8-1AA8-0C03E1E7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Puerto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BB64FF-8BB4-E3F0-E67E-7B2F9D1E3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S" dirty="0"/>
              <a:t>Para que el servidor pueda escuchar las solicitudes  del cliente necesitamos un puerto. El puerto es esencial porque es como la conexión para que ese servidor escuche y nosotros podamos solicitar información.</a:t>
            </a:r>
          </a:p>
          <a:p>
            <a:pPr marL="0" indent="0" algn="just">
              <a:buNone/>
            </a:pPr>
            <a:r>
              <a:rPr lang="es-ES" dirty="0"/>
              <a:t>Un </a:t>
            </a:r>
            <a:r>
              <a:rPr lang="es-ES" b="1" dirty="0"/>
              <a:t>puerto</a:t>
            </a:r>
            <a:r>
              <a:rPr lang="es-ES" dirty="0"/>
              <a:t> en desarrollo web es una ubicación virtual del sistema operativo en la  cual se puede acceder a una aplicación o a un proceso específico que se esté ejecutando en ese puerto.</a:t>
            </a:r>
          </a:p>
          <a:p>
            <a:pPr marL="0" indent="0" algn="just">
              <a:buNone/>
            </a:pPr>
            <a:r>
              <a:rPr lang="es-ES" dirty="0"/>
              <a:t>En el programa el puerto va a estar representado por un número entero positivo, en nuestro caso vamos a trabajar con el puerto 3000 en los ejemplos.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34C5F6-CA34-C1E2-A680-502ECEA4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917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0D0447-4890-FDC4-C0EC-27C81C601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4111"/>
            <a:ext cx="10515600" cy="1325563"/>
          </a:xfrm>
        </p:spPr>
        <p:txBody>
          <a:bodyPr>
            <a:noAutofit/>
          </a:bodyPr>
          <a:lstStyle/>
          <a:p>
            <a:r>
              <a:rPr lang="es-ES" sz="3600" dirty="0"/>
              <a:t>Cómo logramos que el servidor escuche esas solicitudes y que cuando entremos a nuestro navegador veamos “Hola Mundo”.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127BF14-A780-C95C-0978-AD70FE8DB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547122"/>
            <a:ext cx="7525565" cy="101069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60E7D0-CCCD-932B-E54D-B9A90D04A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51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0A75265-5F15-EE5C-76F8-4BDC565C35E1}"/>
              </a:ext>
            </a:extLst>
          </p:cNvPr>
          <p:cNvSpPr txBox="1"/>
          <p:nvPr/>
        </p:nvSpPr>
        <p:spPr>
          <a:xfrm>
            <a:off x="838200" y="4015263"/>
            <a:ext cx="1032033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/>
              <a:t>Ponemos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nombre</a:t>
            </a:r>
            <a:r>
              <a:rPr lang="en-US" sz="2400" dirty="0"/>
              <a:t> de la </a:t>
            </a:r>
            <a:r>
              <a:rPr lang="en-US" sz="2400" dirty="0" err="1"/>
              <a:t>constante</a:t>
            </a:r>
            <a:r>
              <a:rPr lang="en-US" sz="2400" dirty="0"/>
              <a:t> </a:t>
            </a:r>
            <a:r>
              <a:rPr lang="en-US" sz="2400" dirty="0" err="1"/>
              <a:t>donde</a:t>
            </a:r>
            <a:r>
              <a:rPr lang="en-US" sz="2400" dirty="0"/>
              <a:t> </a:t>
            </a:r>
            <a:r>
              <a:rPr lang="en-US" sz="2400" dirty="0" err="1"/>
              <a:t>almacenamos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servidor</a:t>
            </a:r>
            <a:r>
              <a:rPr lang="en-US" sz="2400" dirty="0"/>
              <a:t> y </a:t>
            </a:r>
            <a:r>
              <a:rPr lang="en-US" sz="2400" dirty="0" err="1"/>
              <a:t>llamamos</a:t>
            </a:r>
            <a:r>
              <a:rPr lang="en-US" sz="2400" dirty="0"/>
              <a:t> al m</a:t>
            </a:r>
            <a:r>
              <a:rPr lang="es-ES" sz="2400" dirty="0"/>
              <a:t>é</a:t>
            </a:r>
            <a:r>
              <a:rPr lang="en-US" sz="2400" dirty="0" err="1"/>
              <a:t>todo</a:t>
            </a:r>
            <a:r>
              <a:rPr lang="en-US" sz="2400" dirty="0"/>
              <a:t> listen() que </a:t>
            </a:r>
            <a:r>
              <a:rPr lang="en-US" sz="2400" dirty="0" err="1"/>
              <a:t>significa</a:t>
            </a:r>
            <a:r>
              <a:rPr lang="en-US" sz="2400" dirty="0"/>
              <a:t> </a:t>
            </a:r>
            <a:r>
              <a:rPr lang="en-US" sz="2400" dirty="0" err="1"/>
              <a:t>escuchar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español</a:t>
            </a:r>
            <a:r>
              <a:rPr lang="en-US" sz="2400" dirty="0"/>
              <a:t>.</a:t>
            </a:r>
          </a:p>
          <a:p>
            <a:pPr algn="just"/>
            <a:r>
              <a:rPr lang="en-US" sz="2400" dirty="0"/>
              <a:t>El </a:t>
            </a:r>
            <a:r>
              <a:rPr lang="en-US" sz="2400" dirty="0" err="1"/>
              <a:t>método</a:t>
            </a:r>
            <a:r>
              <a:rPr lang="en-US" sz="2400" dirty="0"/>
              <a:t> listen() </a:t>
            </a:r>
            <a:r>
              <a:rPr lang="en-US" sz="2400" dirty="0" err="1"/>
              <a:t>recibe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primer </a:t>
            </a:r>
            <a:r>
              <a:rPr lang="en-US" sz="2400" dirty="0" err="1"/>
              <a:t>argumento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puerto</a:t>
            </a:r>
            <a:r>
              <a:rPr lang="en-US" sz="2400" dirty="0"/>
              <a:t> </a:t>
            </a:r>
            <a:r>
              <a:rPr lang="en-US" sz="2400" dirty="0" err="1"/>
              <a:t>donde</a:t>
            </a:r>
            <a:r>
              <a:rPr lang="en-US" sz="2400" dirty="0"/>
              <a:t> se </a:t>
            </a:r>
            <a:r>
              <a:rPr lang="en-US" sz="2400" dirty="0" err="1"/>
              <a:t>va</a:t>
            </a:r>
            <a:r>
              <a:rPr lang="en-US" sz="2400" dirty="0"/>
              <a:t> a </a:t>
            </a:r>
            <a:r>
              <a:rPr lang="en-US" sz="2400" dirty="0" err="1"/>
              <a:t>ejecutar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servidor</a:t>
            </a:r>
            <a:r>
              <a:rPr lang="en-US" sz="2400" dirty="0"/>
              <a:t> y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segundo</a:t>
            </a:r>
            <a:r>
              <a:rPr lang="en-US" sz="2400" dirty="0"/>
              <a:t> </a:t>
            </a:r>
            <a:r>
              <a:rPr lang="en-US" sz="2400" dirty="0" err="1"/>
              <a:t>parámetro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función</a:t>
            </a:r>
            <a:r>
              <a:rPr lang="en-US" sz="2400" dirty="0"/>
              <a:t> </a:t>
            </a:r>
            <a:r>
              <a:rPr lang="en-US" sz="2400" dirty="0" err="1"/>
              <a:t>flecha</a:t>
            </a:r>
            <a:r>
              <a:rPr lang="en-US" sz="2400" dirty="0"/>
              <a:t> que </a:t>
            </a:r>
            <a:r>
              <a:rPr lang="en-US" sz="2400" dirty="0" err="1"/>
              <a:t>va</a:t>
            </a:r>
            <a:r>
              <a:rPr lang="en-US" sz="2400" dirty="0"/>
              <a:t> a </a:t>
            </a:r>
            <a:r>
              <a:rPr lang="en-US" sz="2400" dirty="0" err="1"/>
              <a:t>ocurrir</a:t>
            </a:r>
            <a:r>
              <a:rPr lang="en-US" sz="2400" dirty="0"/>
              <a:t> </a:t>
            </a:r>
            <a:r>
              <a:rPr lang="en-US" sz="2400" dirty="0" err="1"/>
              <a:t>cuando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servidor</a:t>
            </a:r>
            <a:r>
              <a:rPr lang="en-US" sz="2400" dirty="0"/>
              <a:t> </a:t>
            </a:r>
            <a:r>
              <a:rPr lang="en-US" sz="2400" dirty="0" err="1"/>
              <a:t>comience</a:t>
            </a:r>
            <a:r>
              <a:rPr lang="en-US" sz="2400" dirty="0"/>
              <a:t> a </a:t>
            </a:r>
            <a:r>
              <a:rPr lang="en-US" sz="2400" dirty="0" err="1"/>
              <a:t>escuchar</a:t>
            </a:r>
            <a:r>
              <a:rPr lang="en-US" sz="2400" dirty="0"/>
              <a:t> </a:t>
            </a:r>
            <a:r>
              <a:rPr lang="en-US" sz="2400" dirty="0" err="1"/>
              <a:t>esas</a:t>
            </a:r>
            <a:r>
              <a:rPr lang="en-US" sz="2400" dirty="0"/>
              <a:t> solicitudes.</a:t>
            </a:r>
          </a:p>
          <a:p>
            <a:pPr algn="just"/>
            <a:r>
              <a:rPr lang="en-US" sz="2400" dirty="0"/>
              <a:t>En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caso</a:t>
            </a:r>
            <a:r>
              <a:rPr lang="en-US" sz="2400" dirty="0"/>
              <a:t> lo que </a:t>
            </a:r>
            <a:r>
              <a:rPr lang="en-US" sz="2400" dirty="0" err="1"/>
              <a:t>queremo</a:t>
            </a:r>
            <a:r>
              <a:rPr lang="en-US" sz="2400" dirty="0"/>
              <a:t> es </a:t>
            </a:r>
            <a:r>
              <a:rPr lang="en-US" sz="2400" dirty="0" err="1"/>
              <a:t>mostrar</a:t>
            </a:r>
            <a:r>
              <a:rPr lang="en-US" sz="2400" dirty="0"/>
              <a:t> un </a:t>
            </a:r>
            <a:r>
              <a:rPr lang="en-US" sz="2400" dirty="0" err="1"/>
              <a:t>mensaje</a:t>
            </a:r>
            <a:r>
              <a:rPr lang="en-US" sz="2400" dirty="0"/>
              <a:t> “El </a:t>
            </a:r>
            <a:r>
              <a:rPr lang="en-US" sz="2400" dirty="0" err="1"/>
              <a:t>servidor</a:t>
            </a:r>
            <a:r>
              <a:rPr lang="en-US" sz="2400" dirty="0"/>
              <a:t> </a:t>
            </a:r>
            <a:r>
              <a:rPr lang="en-US" sz="2400" dirty="0" err="1"/>
              <a:t>est</a:t>
            </a:r>
            <a:r>
              <a:rPr lang="es-ES" sz="2400" dirty="0"/>
              <a:t>á</a:t>
            </a:r>
            <a:r>
              <a:rPr lang="en-US" sz="2400" dirty="0"/>
              <a:t> </a:t>
            </a:r>
            <a:r>
              <a:rPr lang="en-US" sz="2400" dirty="0" err="1"/>
              <a:t>escuchando</a:t>
            </a:r>
            <a:r>
              <a:rPr lang="en-US" sz="2400" dirty="0"/>
              <a:t>”.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4794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16EE7-A7FB-4BE4-B9C3-397486F1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servidor</a:t>
            </a:r>
            <a:r>
              <a:rPr lang="en-US" dirty="0"/>
              <a:t> (node app.js)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8696007-3C3C-9EE2-32B7-C361618FF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52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193ACF9-A0AC-8FE3-553C-66575C72B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399" y="1847056"/>
            <a:ext cx="3095625" cy="1762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38E8DFA3-5116-B7D5-B3DE-F42243D6E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6" y="1690688"/>
            <a:ext cx="5981700" cy="28194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8540E8F-360B-B86E-96B5-AB43885DD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976" y="4736305"/>
            <a:ext cx="105156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68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7DC1BE-ADD3-1D67-E566-9A051C892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69" y="59626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100" dirty="0" err="1"/>
              <a:t>Cada</a:t>
            </a:r>
            <a:r>
              <a:rPr lang="en-US" sz="3100" dirty="0"/>
              <a:t> </a:t>
            </a:r>
            <a:r>
              <a:rPr lang="en-US" sz="3100" dirty="0" err="1"/>
              <a:t>vez</a:t>
            </a:r>
            <a:r>
              <a:rPr lang="en-US" sz="3100" dirty="0"/>
              <a:t> que se </a:t>
            </a:r>
            <a:r>
              <a:rPr lang="en-US" sz="3100" dirty="0" err="1"/>
              <a:t>realice</a:t>
            </a:r>
            <a:r>
              <a:rPr lang="en-US" sz="3100" dirty="0"/>
              <a:t> </a:t>
            </a:r>
            <a:r>
              <a:rPr lang="en-US" sz="3100" dirty="0" err="1"/>
              <a:t>una</a:t>
            </a:r>
            <a:r>
              <a:rPr lang="en-US" sz="3100" dirty="0"/>
              <a:t> </a:t>
            </a:r>
            <a:r>
              <a:rPr lang="en-US" sz="3100" dirty="0" err="1"/>
              <a:t>solicitud</a:t>
            </a:r>
            <a:r>
              <a:rPr lang="en-US" sz="3100" dirty="0"/>
              <a:t> </a:t>
            </a:r>
            <a:r>
              <a:rPr lang="en-US" sz="3100" dirty="0" err="1"/>
              <a:t>nueva</a:t>
            </a:r>
            <a:r>
              <a:rPr lang="en-US" sz="3100" dirty="0"/>
              <a:t> se </a:t>
            </a:r>
            <a:r>
              <a:rPr lang="en-US" sz="3100" dirty="0" err="1"/>
              <a:t>va</a:t>
            </a:r>
            <a:r>
              <a:rPr lang="en-US" sz="3100" dirty="0"/>
              <a:t> a </a:t>
            </a:r>
            <a:r>
              <a:rPr lang="en-US" sz="3100" dirty="0" err="1"/>
              <a:t>ejecutar</a:t>
            </a:r>
            <a:r>
              <a:rPr lang="en-US" sz="3100" dirty="0"/>
              <a:t> la </a:t>
            </a:r>
            <a:r>
              <a:rPr lang="en-US" sz="3100" dirty="0" err="1"/>
              <a:t>funci</a:t>
            </a:r>
            <a:r>
              <a:rPr lang="es-ES" sz="3100" dirty="0" err="1"/>
              <a:t>ón</a:t>
            </a:r>
            <a:r>
              <a:rPr lang="es-ES" sz="3100" dirty="0"/>
              <a:t> flecha que se le pasa por parámetro al método </a:t>
            </a:r>
            <a:r>
              <a:rPr lang="es-ES" sz="3100" dirty="0" err="1"/>
              <a:t>createServer</a:t>
            </a:r>
            <a:r>
              <a:rPr lang="es-ES" sz="3100" dirty="0"/>
              <a:t>()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2636C6-75EB-2F75-BEBB-5C9718DEA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43F3BE-EB5B-D1B7-3F75-279E4318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53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9ACC303-6707-2341-6CE5-1A9737677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1616075"/>
            <a:ext cx="10734675" cy="48768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0A7EE7E-608C-D2E2-CCB9-699F5939CA1B}"/>
              </a:ext>
            </a:extLst>
          </p:cNvPr>
          <p:cNvSpPr txBox="1"/>
          <p:nvPr/>
        </p:nvSpPr>
        <p:spPr>
          <a:xfrm>
            <a:off x="6762750" y="2647950"/>
            <a:ext cx="4616970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s-E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s-E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s-E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s-E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s-E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E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s-E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E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s-E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'Solicitud nueva'</a:t>
            </a:r>
            <a:r>
              <a:rPr lang="es-E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s-E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s-E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E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s-E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"Hola Mundo"</a:t>
            </a:r>
            <a:r>
              <a:rPr lang="es-E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3540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B7313E-E1D0-5752-8A85-2E41F23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Mejoras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código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FD947F-9437-C9F7-70EE-59530C647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3DD99B8-9298-CE80-5B8D-A67E1C2D9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54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D08F41D-FC5E-1698-2D79-E44BBD0A6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691481"/>
            <a:ext cx="105251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707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107495-E16C-FB2D-AF61-909E7848B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600"/>
            <a:ext cx="10515600" cy="5186363"/>
          </a:xfrm>
        </p:spPr>
        <p:txBody>
          <a:bodyPr/>
          <a:lstStyle/>
          <a:p>
            <a:pPr marL="0" indent="0" algn="just">
              <a:buNone/>
            </a:pPr>
            <a:r>
              <a:rPr lang="es-ES" dirty="0"/>
              <a:t> Ya sabemos el principio básico de como funciona un servidor. A lo largo del curso vamos a crear servidores mucho más poderosos que este. Vamos a crear una API y vamos a implementar todas esas funciones.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D4443B-7C7F-9EAA-0CE4-367B01A6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55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65F2EF-E2A2-D27D-6981-A653EFD08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169" y="2245535"/>
            <a:ext cx="2863562" cy="364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6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4255D-B379-12E1-CEBC-044C6A13A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229FC8-04A4-8029-37D7-2574F25FC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3FA55E-595F-4ECE-FA25-09D933653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56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81CC293-42F3-5CC7-B729-4DCD23FB7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1525"/>
            <a:ext cx="12192000" cy="319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05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D5D7B7-59B8-D2AC-8CE9-82D9BF0F0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</a:t>
            </a:r>
            <a:endParaRPr lang="es-E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DFCEA3-A01E-845C-4833-91AFC85CC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650"/>
            <a:ext cx="10515600" cy="47863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err="1"/>
              <a:t>Contiene</a:t>
            </a:r>
            <a:r>
              <a:rPr lang="en-US" dirty="0"/>
              <a:t> la </a:t>
            </a:r>
            <a:r>
              <a:rPr lang="en-US" dirty="0" err="1"/>
              <a:t>información</a:t>
            </a:r>
            <a:r>
              <a:rPr lang="en-US" dirty="0"/>
              <a:t> de la </a:t>
            </a:r>
            <a:r>
              <a:rPr lang="en-US" dirty="0" err="1"/>
              <a:t>solicitud</a:t>
            </a:r>
            <a:r>
              <a:rPr lang="en-US" dirty="0"/>
              <a:t> http que </a:t>
            </a:r>
            <a:r>
              <a:rPr lang="en-US" dirty="0" err="1"/>
              <a:t>realizó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cliente</a:t>
            </a:r>
            <a:r>
              <a:rPr lang="en-US" dirty="0"/>
              <a:t>  a </a:t>
            </a:r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servidor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r>
              <a:rPr lang="en-US" dirty="0"/>
              <a:t>Una </a:t>
            </a:r>
            <a:r>
              <a:rPr lang="en-US" dirty="0" err="1"/>
              <a:t>solicitud</a:t>
            </a:r>
            <a:r>
              <a:rPr lang="en-US" dirty="0"/>
              <a:t> http </a:t>
            </a:r>
            <a:r>
              <a:rPr lang="en-US" dirty="0" err="1"/>
              <a:t>va</a:t>
            </a:r>
            <a:r>
              <a:rPr lang="en-US" dirty="0"/>
              <a:t> a </a:t>
            </a:r>
            <a:r>
              <a:rPr lang="en-US" dirty="0" err="1"/>
              <a:t>incluir</a:t>
            </a:r>
            <a:r>
              <a:rPr lang="en-US" dirty="0"/>
              <a:t>: </a:t>
            </a:r>
          </a:p>
          <a:p>
            <a:pPr algn="just"/>
            <a:r>
              <a:rPr lang="en-US" dirty="0"/>
              <a:t> URL de </a:t>
            </a:r>
            <a:r>
              <a:rPr lang="en-US" dirty="0" err="1"/>
              <a:t>donde</a:t>
            </a:r>
            <a:r>
              <a:rPr lang="en-US" dirty="0"/>
              <a:t> se </a:t>
            </a:r>
            <a:r>
              <a:rPr lang="en-US" dirty="0" err="1"/>
              <a:t>realizó</a:t>
            </a:r>
            <a:r>
              <a:rPr lang="en-US" dirty="0"/>
              <a:t> la </a:t>
            </a:r>
            <a:r>
              <a:rPr lang="en-US" dirty="0" err="1"/>
              <a:t>solicitud</a:t>
            </a:r>
            <a:r>
              <a:rPr lang="en-US" dirty="0"/>
              <a:t> </a:t>
            </a:r>
          </a:p>
          <a:p>
            <a:pPr algn="just"/>
            <a:r>
              <a:rPr lang="en-US" dirty="0" err="1"/>
              <a:t>Método</a:t>
            </a:r>
            <a:r>
              <a:rPr lang="en-US" dirty="0"/>
              <a:t> para </a:t>
            </a:r>
            <a:r>
              <a:rPr lang="en-US" dirty="0" err="1"/>
              <a:t>decirle</a:t>
            </a:r>
            <a:r>
              <a:rPr lang="en-US" dirty="0"/>
              <a:t> al </a:t>
            </a:r>
            <a:r>
              <a:rPr lang="en-US" dirty="0" err="1"/>
              <a:t>servidor</a:t>
            </a:r>
            <a:r>
              <a:rPr lang="en-US" dirty="0"/>
              <a:t> lo que </a:t>
            </a:r>
            <a:r>
              <a:rPr lang="en-US" dirty="0" err="1"/>
              <a:t>queremos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servidor</a:t>
            </a:r>
            <a:r>
              <a:rPr lang="en-US" dirty="0"/>
              <a:t>, </a:t>
            </a:r>
            <a:r>
              <a:rPr lang="en-US" dirty="0" err="1"/>
              <a:t>cual</a:t>
            </a:r>
            <a:r>
              <a:rPr lang="en-US" dirty="0"/>
              <a:t> es la </a:t>
            </a:r>
            <a:r>
              <a:rPr lang="en-US" dirty="0" err="1"/>
              <a:t>acción</a:t>
            </a:r>
            <a:r>
              <a:rPr lang="en-US" dirty="0"/>
              <a:t> a </a:t>
            </a:r>
            <a:r>
              <a:rPr lang="en-US" dirty="0" err="1"/>
              <a:t>realizar</a:t>
            </a:r>
            <a:r>
              <a:rPr lang="en-US" dirty="0"/>
              <a:t> </a:t>
            </a:r>
          </a:p>
          <a:p>
            <a:pPr algn="just"/>
            <a:r>
              <a:rPr lang="en-US" dirty="0"/>
              <a:t>Cabeceras que son </a:t>
            </a:r>
            <a:r>
              <a:rPr lang="en-US" dirty="0" err="1"/>
              <a:t>infromación</a:t>
            </a:r>
            <a:r>
              <a:rPr lang="en-US" dirty="0"/>
              <a:t> </a:t>
            </a:r>
            <a:r>
              <a:rPr lang="en-US" dirty="0" err="1"/>
              <a:t>adicional</a:t>
            </a:r>
            <a:r>
              <a:rPr lang="en-US" dirty="0"/>
              <a:t> que se </a:t>
            </a:r>
            <a:r>
              <a:rPr lang="en-US" dirty="0" err="1"/>
              <a:t>incluye</a:t>
            </a:r>
            <a:r>
              <a:rPr lang="en-US" dirty="0"/>
              <a:t> con la </a:t>
            </a:r>
            <a:r>
              <a:rPr lang="en-US" dirty="0" err="1"/>
              <a:t>solicitud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r>
              <a:rPr lang="en-US" dirty="0"/>
              <a:t>Para acceder a </a:t>
            </a:r>
            <a:r>
              <a:rPr lang="en-US" dirty="0" err="1"/>
              <a:t>toda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información</a:t>
            </a:r>
            <a:r>
              <a:rPr lang="en-US" dirty="0"/>
              <a:t> temenos </a:t>
            </a:r>
            <a:r>
              <a:rPr lang="en-US" dirty="0" err="1"/>
              <a:t>propiedades</a:t>
            </a:r>
            <a:r>
              <a:rPr lang="en-US" dirty="0"/>
              <a:t> </a:t>
            </a:r>
            <a:r>
              <a:rPr lang="en-US" dirty="0" err="1"/>
              <a:t>porque</a:t>
            </a:r>
            <a:r>
              <a:rPr lang="en-US" dirty="0"/>
              <a:t> request es un </a:t>
            </a:r>
            <a:r>
              <a:rPr lang="en-US" dirty="0" err="1"/>
              <a:t>objeto</a:t>
            </a:r>
            <a:r>
              <a:rPr lang="en-US" dirty="0"/>
              <a:t>.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ADAE71-0BD7-A5C0-1F64-195625CCA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504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70B49-57F8-1381-9FF3-480DD435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 (request=</a:t>
            </a:r>
            <a:r>
              <a:rPr lang="en-US" dirty="0" err="1"/>
              <a:t>solicitud</a:t>
            </a:r>
            <a:r>
              <a:rPr lang="en-US" dirty="0"/>
              <a:t>)</a:t>
            </a:r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C9330F7-94FD-24DA-7C2C-2F6A8ACDF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904" y="1847850"/>
            <a:ext cx="9821092" cy="4351338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44A3F2-DD97-2A67-8424-D8938E74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2327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1C9068-F381-F119-99F5-F916874E7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6"/>
            <a:ext cx="10515600" cy="5811838"/>
          </a:xfrm>
        </p:spPr>
        <p:txBody>
          <a:bodyPr/>
          <a:lstStyle/>
          <a:p>
            <a:pPr marL="0" indent="0" algn="just">
              <a:buNone/>
            </a:pPr>
            <a:r>
              <a:rPr lang="es-ES" dirty="0"/>
              <a:t>Si volvemos a cargar la página inmediatamente en la consola vamos a ver el contenido de ese objeto de solicitud, el cual es bastante complejo y tiene muchas propiedades con las que podemos trabajar.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9895BD-792A-6358-B2EC-A92E3C28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59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9C1810F-31CF-B0DD-2071-7E48DB2F9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6550"/>
            <a:ext cx="104775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92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A3D497-D7AA-310E-572A-9CD60EFD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Servidor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1EFD3E-2E72-5DAB-D875-D407EA80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6</a:t>
            </a:fld>
            <a:endParaRPr lang="es-ES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F24B9C61-2C5A-916C-2EA8-5A2BD9BE46D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1" y="1825625"/>
            <a:ext cx="10363200" cy="2952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s-ES" sz="3200" dirty="0"/>
              <a:t>El termino servidor se usa para ambos propósitos, para el </a:t>
            </a:r>
            <a:r>
              <a:rPr lang="es-ES" sz="3200" b="1" dirty="0"/>
              <a:t>programa </a:t>
            </a:r>
            <a:r>
              <a:rPr lang="es-ES" sz="3200" dirty="0"/>
              <a:t>que se ejecuta y para el </a:t>
            </a:r>
            <a:r>
              <a:rPr lang="es-ES" sz="3200" b="1" dirty="0"/>
              <a:t>aparato físico que ofrece el servicio</a:t>
            </a:r>
            <a:r>
              <a:rPr lang="es-ES" sz="3200" dirty="0"/>
              <a:t> donde se ejecuta el programa</a:t>
            </a:r>
            <a:r>
              <a:rPr lang="es-ES" sz="3200" b="1" dirty="0"/>
              <a:t>.</a:t>
            </a:r>
          </a:p>
          <a:p>
            <a:pPr marL="0" indent="0" algn="just">
              <a:buNone/>
            </a:pPr>
            <a:r>
              <a:rPr lang="es-ES" sz="3200" dirty="0"/>
              <a:t>Ese programa ofrece un servicio al cliente, envía información al  navegador.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19437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131FA8-4C0B-9DC8-BAAC-A1092C5EB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s-ES" dirty="0"/>
              <a:t>Propiedad URL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668B3A-8713-6629-5402-EF6792603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6DDE4A-C40C-83EA-B028-CDD365A5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60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A0A7ED6-FCDB-D12F-3162-6B1FE1A8D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267619"/>
            <a:ext cx="10534650" cy="546735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AFBACE3-BBAD-42D7-FB82-0AF3EB8368BD}"/>
              </a:ext>
            </a:extLst>
          </p:cNvPr>
          <p:cNvSpPr/>
          <p:nvPr/>
        </p:nvSpPr>
        <p:spPr>
          <a:xfrm>
            <a:off x="1809750" y="3067050"/>
            <a:ext cx="2247900" cy="361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17496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2E441-523F-0CB5-EBC5-F8C6D0D14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Enviando respuesta</a:t>
            </a:r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1C1BFC0F-CC3D-0197-05A9-676352B4E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38625" y="3067844"/>
            <a:ext cx="3714750" cy="186690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9A02A4-246C-446A-7A4C-391040332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61</a:t>
            </a:fld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03DF4DC-A139-7291-2FD9-12B0683A2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690688"/>
            <a:ext cx="7343775" cy="4543425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A426FC8A-E3E2-DBBC-C9B5-A4AD6680A562}"/>
              </a:ext>
            </a:extLst>
          </p:cNvPr>
          <p:cNvSpPr/>
          <p:nvPr/>
        </p:nvSpPr>
        <p:spPr>
          <a:xfrm>
            <a:off x="1943100" y="4001294"/>
            <a:ext cx="2343150" cy="475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E017CB8-11C0-CDF2-AA9A-B5AF5E265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124" y="1657748"/>
            <a:ext cx="3781425" cy="20097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440764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0B95E-0EE4-B158-8F03-495569FCF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http://localhost:3000/freeCodeCamp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7C527067-36D4-A0E3-11D2-1A9AEB1C3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275" y="1891506"/>
            <a:ext cx="4705350" cy="1819275"/>
          </a:xfrm>
          <a:ln>
            <a:solidFill>
              <a:schemeClr val="accent1"/>
            </a:solidFill>
          </a:ln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596740-6A11-FFD1-2BC6-3275A7363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62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FDBC864-0B99-7EEE-9C10-F3B2BCA79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4292600"/>
            <a:ext cx="10534650" cy="15525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25E6F2D-0418-13BC-75D0-F7D6F2ED80B8}"/>
              </a:ext>
            </a:extLst>
          </p:cNvPr>
          <p:cNvSpPr txBox="1"/>
          <p:nvPr/>
        </p:nvSpPr>
        <p:spPr>
          <a:xfrm>
            <a:off x="6648450" y="227250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effectLst/>
                <a:latin typeface="Consolas" panose="020B0609020204030204" pitchFamily="49" charset="0"/>
              </a:rPr>
              <a:t>console.log(req.url);</a:t>
            </a:r>
          </a:p>
        </p:txBody>
      </p:sp>
    </p:spTree>
    <p:extLst>
      <p:ext uri="{BB962C8B-B14F-4D97-AF65-F5344CB8AC3E}">
        <p14:creationId xmlns:p14="http://schemas.microsoft.com/office/powerpoint/2010/main" val="10154592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E0CD8F-C710-0932-78A7-846D7DBD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11138"/>
            <a:ext cx="10515600" cy="1325563"/>
          </a:xfrm>
        </p:spPr>
        <p:txBody>
          <a:bodyPr/>
          <a:lstStyle/>
          <a:p>
            <a:r>
              <a:rPr lang="en-US" dirty="0" err="1"/>
              <a:t>Propiedad</a:t>
            </a:r>
            <a:r>
              <a:rPr lang="en-US" dirty="0"/>
              <a:t> Method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6176C1-2C63-1172-110B-94A0D54F4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 dice al </a:t>
            </a:r>
            <a:r>
              <a:rPr lang="en-US" dirty="0" err="1"/>
              <a:t>servidor</a:t>
            </a:r>
            <a:r>
              <a:rPr lang="en-US" dirty="0"/>
              <a:t> c</a:t>
            </a:r>
            <a:r>
              <a:rPr lang="es-ES" dirty="0" err="1"/>
              <a:t>uál</a:t>
            </a:r>
            <a:r>
              <a:rPr lang="es-ES" dirty="0"/>
              <a:t> es el propósito de esa solicitud (GET, POST, PUT, DELETE 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00308D-F475-CDC4-D53D-B4828F629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63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2297971-2431-9B61-7872-8CD044DD0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17737"/>
            <a:ext cx="7315200" cy="44291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450A30A-D5CF-BE1E-9AFD-00F86C8FC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137" y="3624262"/>
            <a:ext cx="5153025" cy="1209675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12CD3F16-205C-2917-BFA5-687E9F947A64}"/>
              </a:ext>
            </a:extLst>
          </p:cNvPr>
          <p:cNvSpPr/>
          <p:nvPr/>
        </p:nvSpPr>
        <p:spPr>
          <a:xfrm>
            <a:off x="1847850" y="4095750"/>
            <a:ext cx="2590800" cy="495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21863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E0FBF0-190E-F419-428A-14431CE91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300"/>
            <a:ext cx="10515600" cy="5300663"/>
          </a:xfrm>
        </p:spPr>
        <p:txBody>
          <a:bodyPr/>
          <a:lstStyle/>
          <a:p>
            <a:pPr marL="0" indent="0" algn="just">
              <a:buNone/>
            </a:pPr>
            <a:r>
              <a:rPr lang="es-ES" dirty="0"/>
              <a:t>Si queremos simular otro tipo de método como POST o DELETE una extensión muy útil es REST Client. Esta extensión nos permite probar nuestro servidor y nuestra API realizando solicitudes de distintos tipos con distintos verbos http directamente dentro de </a:t>
            </a:r>
            <a:r>
              <a:rPr lang="es-ES" dirty="0" err="1"/>
              <a:t>VSCode</a:t>
            </a:r>
            <a:r>
              <a:rPr lang="es-ES" dirty="0"/>
              <a:t> y la vamos a utilizar durante el curso.</a:t>
            </a:r>
          </a:p>
          <a:p>
            <a:pPr marL="0" indent="0" algn="just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6C314A6-49A8-703B-75E0-BFE8043C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64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9BA66D4-23C0-883A-8702-35DFD3ADE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3114675"/>
            <a:ext cx="97631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510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6900D5-B78D-F5FA-4048-312670AE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Simular método POST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10845E-2F8F-2E5A-C185-145182EF3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57837"/>
            <a:ext cx="10515600" cy="752475"/>
          </a:xfrm>
        </p:spPr>
        <p:txBody>
          <a:bodyPr>
            <a:normAutofit fontScale="55000" lnSpcReduction="20000"/>
          </a:bodyPr>
          <a:lstStyle/>
          <a:p>
            <a:pPr marL="0" indent="0" algn="just">
              <a:buNone/>
            </a:pPr>
            <a:r>
              <a:rPr lang="es-ES" sz="3300" dirty="0"/>
              <a:t>Para usar esta extensión debemos crear un archivo nuevo llamado </a:t>
            </a:r>
            <a:r>
              <a:rPr lang="es-ES" sz="3300" dirty="0" err="1"/>
              <a:t>index.http</a:t>
            </a:r>
            <a:r>
              <a:rPr lang="es-ES" sz="3300" dirty="0"/>
              <a:t> y luego simulamos una solicitud post indicando la dirección URL</a:t>
            </a:r>
            <a:r>
              <a:rPr lang="en-US" sz="3300" dirty="0"/>
              <a:t>. Si </a:t>
            </a:r>
            <a:r>
              <a:rPr lang="en-US" sz="3300" dirty="0" err="1"/>
              <a:t>hacemos</a:t>
            </a:r>
            <a:r>
              <a:rPr lang="en-US" sz="3300" dirty="0"/>
              <a:t> click </a:t>
            </a:r>
            <a:r>
              <a:rPr lang="en-US" sz="3300" dirty="0" err="1"/>
              <a:t>en</a:t>
            </a:r>
            <a:r>
              <a:rPr lang="en-US" sz="3300" dirty="0"/>
              <a:t> send request </a:t>
            </a:r>
            <a:r>
              <a:rPr lang="en-US" sz="3300" dirty="0" err="1"/>
              <a:t>vamos</a:t>
            </a:r>
            <a:r>
              <a:rPr lang="en-US" sz="3300" dirty="0"/>
              <a:t> a </a:t>
            </a:r>
            <a:r>
              <a:rPr lang="en-US" sz="3300" dirty="0" err="1"/>
              <a:t>ver</a:t>
            </a:r>
            <a:r>
              <a:rPr lang="en-US" sz="3300" dirty="0"/>
              <a:t> </a:t>
            </a:r>
            <a:r>
              <a:rPr lang="en-US" sz="3300" dirty="0" err="1"/>
              <a:t>una</a:t>
            </a:r>
            <a:r>
              <a:rPr lang="en-US" sz="3300" dirty="0"/>
              <a:t> </a:t>
            </a:r>
            <a:r>
              <a:rPr lang="en-US" sz="3300" dirty="0" err="1"/>
              <a:t>respuesta</a:t>
            </a:r>
            <a:r>
              <a:rPr lang="en-US" sz="3300" dirty="0"/>
              <a:t> con un </a:t>
            </a:r>
            <a:r>
              <a:rPr lang="en-US" sz="3300" dirty="0" err="1"/>
              <a:t>formato</a:t>
            </a:r>
            <a:r>
              <a:rPr lang="en-US" sz="3300" dirty="0"/>
              <a:t> </a:t>
            </a:r>
            <a:r>
              <a:rPr lang="en-US" sz="3300" dirty="0" err="1"/>
              <a:t>espec</a:t>
            </a:r>
            <a:r>
              <a:rPr lang="es-ES" sz="3300" dirty="0" err="1"/>
              <a:t>ífico</a:t>
            </a:r>
            <a:r>
              <a:rPr lang="es-ES" sz="3300" dirty="0"/>
              <a:t> y en la consola vamos a ver que el método empleado es POST.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5BFBD9-F6F7-5EAC-DE46-89F8073DF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65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D360F3C-ED5D-E695-B040-730B7C75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1433512"/>
            <a:ext cx="106965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259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3A75E-E6F4-03DB-FA58-31E950A48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Simular método PUT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E23D1A-8E51-C516-8446-E3BBF0DD6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95EC1C-C87B-3F8B-6384-5CC2981A0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66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2621719-8856-E400-7EE3-E8537442D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537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595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0C292-6925-3E1B-D9B2-3C27FAA8C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Simular método DELETE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8F0AF8F-BA8D-7DD3-C23B-BA2BF1464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4305"/>
            <a:ext cx="10515600" cy="4053977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B0336A-0F5F-E307-7726-0CC0E278B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67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77607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EA26FC-4D62-B2E0-1B34-A6E52397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AB6FDD-718A-0800-81C4-94A22A8E1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dirty="0"/>
              <a:t>Cuando escribimos en el navegador </a:t>
            </a:r>
            <a:r>
              <a:rPr lang="es-ES" b="0" dirty="0">
                <a:effectLst/>
                <a:latin typeface="Consolas" panose="020B0609020204030204" pitchFamily="49" charset="0"/>
                <a:hlinkClick r:id="rId2"/>
              </a:rPr>
              <a:t>http://localhost:3000</a:t>
            </a:r>
            <a:r>
              <a:rPr lang="es-ES" b="0" dirty="0">
                <a:effectLst/>
                <a:latin typeface="Consolas" panose="020B0609020204030204" pitchFamily="49" charset="0"/>
              </a:rPr>
              <a:t> </a:t>
            </a:r>
            <a:r>
              <a:rPr lang="es-ES" dirty="0"/>
              <a:t>estamos realizando una solicitud de tipo GET con un método GET. Estamos solicitando un recurso, pero no podemos hacer otro tipo de solicitudes con otros verbos o métodos. Esta extensión  nos permite realizar estas </a:t>
            </a:r>
            <a:r>
              <a:rPr lang="es-ES" dirty="0" err="1"/>
              <a:t>solcicitudes</a:t>
            </a:r>
            <a:r>
              <a:rPr lang="es-ES" dirty="0"/>
              <a:t> sin haber escrito el </a:t>
            </a:r>
            <a:r>
              <a:rPr lang="es-ES" dirty="0" err="1"/>
              <a:t>front-end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99610A-C6A1-9228-09B4-DAF43414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68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03002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CCD72B-A1F7-0FF3-CC37-DD8CD2806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Cabeceras de la solicitud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C56F99-8D80-9F6C-97AE-9E3B065B1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5F8EC3-EF01-0685-4209-5A59CE18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69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4672824-2919-0FF0-705B-CF306C1FA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7467600" cy="43910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0E826A5-1D24-8836-621D-3DB13F0E5681}"/>
              </a:ext>
            </a:extLst>
          </p:cNvPr>
          <p:cNvSpPr/>
          <p:nvPr/>
        </p:nvSpPr>
        <p:spPr>
          <a:xfrm>
            <a:off x="2038350" y="3676650"/>
            <a:ext cx="2381250" cy="419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6230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08EDDD-4B18-A064-2B2C-64D56BA5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7</a:t>
            </a:fld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D71C99D-2EC9-7F9B-34AE-DB4ACFE3C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1" y="388351"/>
            <a:ext cx="7448549" cy="402585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3E80841-3448-A448-50FA-36AE0A5665C5}"/>
              </a:ext>
            </a:extLst>
          </p:cNvPr>
          <p:cNvSpPr txBox="1"/>
          <p:nvPr/>
        </p:nvSpPr>
        <p:spPr>
          <a:xfrm>
            <a:off x="838200" y="4505484"/>
            <a:ext cx="100965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/>
              <a:t>Para que el cliente y el servidor se puedan entender tiene que haber una comunicación con un formato específico. Cada uno manda información de forma diferente pero ambos se entienden. Esto se debe a que  el servidor conoce el formato esperado del mensaje que envía el cliente y el cliente también conoce el formato esperado del mensaje que recibe del servidor.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78894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459CF1-6A58-D927-F48A-5C056C5AE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05400"/>
            <a:ext cx="10515600" cy="1071562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Toda esta información se incluye con nuestra solicitud y es recibida por nuestro servidor.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B65898-E6DB-0E11-8650-D8BC8CE5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70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6F67B8A-8B93-DD99-BD63-942672AD9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2686"/>
            <a:ext cx="104203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320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3D035-82B1-9FD4-06C2-C53770157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s-ES" dirty="0"/>
              <a:t>es (response=respuesta)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414C77-F690-DB10-C90E-98B4B9E23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02D9DC-D9C8-15A6-ADAE-4A8141DD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71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30C43DF-965D-9EFD-4D5D-B83E906B3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85938"/>
            <a:ext cx="7381875" cy="439102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2EE47BA-F2A1-3D36-CD4B-165E91C8B88B}"/>
              </a:ext>
            </a:extLst>
          </p:cNvPr>
          <p:cNvSpPr/>
          <p:nvPr/>
        </p:nvSpPr>
        <p:spPr>
          <a:xfrm>
            <a:off x="1866900" y="3657600"/>
            <a:ext cx="18288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88262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C9FAE8-3566-9CD7-EB98-88A3750E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66C424-C49B-45A9-0C51-A33F5A251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35662"/>
            <a:ext cx="11144250" cy="7858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Vamos a </a:t>
            </a:r>
            <a:r>
              <a:rPr lang="en-US" sz="1800" dirty="0" err="1"/>
              <a:t>personalizar</a:t>
            </a:r>
            <a:r>
              <a:rPr lang="en-US" sz="1800" dirty="0"/>
              <a:t> </a:t>
            </a:r>
            <a:r>
              <a:rPr lang="en-US" sz="1800" dirty="0" err="1"/>
              <a:t>algunos</a:t>
            </a:r>
            <a:r>
              <a:rPr lang="en-US" sz="1800" dirty="0"/>
              <a:t> de </a:t>
            </a:r>
            <a:r>
              <a:rPr lang="en-US" sz="1800" dirty="0" err="1"/>
              <a:t>estos</a:t>
            </a:r>
            <a:r>
              <a:rPr lang="en-US" sz="1800" dirty="0"/>
              <a:t> </a:t>
            </a:r>
            <a:r>
              <a:rPr lang="en-US" sz="1800" dirty="0" err="1"/>
              <a:t>valores</a:t>
            </a:r>
            <a:r>
              <a:rPr lang="en-US" sz="1800" dirty="0"/>
              <a:t> para </a:t>
            </a:r>
            <a:r>
              <a:rPr lang="en-US" sz="1800" dirty="0" err="1"/>
              <a:t>poder</a:t>
            </a:r>
            <a:r>
              <a:rPr lang="en-US" sz="1800" dirty="0"/>
              <a:t> </a:t>
            </a:r>
            <a:r>
              <a:rPr lang="en-US" sz="1800" dirty="0" err="1"/>
              <a:t>enviar</a:t>
            </a:r>
            <a:r>
              <a:rPr lang="en-US" sz="1800" dirty="0"/>
              <a:t> </a:t>
            </a:r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respuesta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un </a:t>
            </a:r>
            <a:r>
              <a:rPr lang="en-US" sz="1800" dirty="0" err="1"/>
              <a:t>formato</a:t>
            </a:r>
            <a:r>
              <a:rPr lang="en-US" sz="1800" dirty="0"/>
              <a:t> </a:t>
            </a:r>
            <a:r>
              <a:rPr lang="en-US" sz="1800" dirty="0" err="1"/>
              <a:t>adecuado</a:t>
            </a:r>
            <a:r>
              <a:rPr lang="en-US" sz="1800" dirty="0"/>
              <a:t> al </a:t>
            </a:r>
            <a:r>
              <a:rPr lang="en-US" sz="1800" dirty="0" err="1"/>
              <a:t>cliente</a:t>
            </a:r>
            <a:r>
              <a:rPr lang="en-US" sz="1800" dirty="0"/>
              <a:t>.</a:t>
            </a:r>
            <a:endParaRPr lang="es-ES" sz="1800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42AF8E-90D0-57E0-A854-1CFA956E9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72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8E4FBB9-AD32-3C92-F10D-1783CA369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954188"/>
            <a:ext cx="9072563" cy="477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371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6C6CD-A040-9C21-BDDC-36A8E9F9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statusCode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CE8B9C-91AC-8B3D-977F-B6BEB793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A68297-22E6-88EE-298A-4FA89402D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73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E72C413-AEA3-60EB-3028-F4993BD11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13788"/>
            <a:ext cx="9201150" cy="5025124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8F0F45F2-E154-6052-C940-9DF0D2500425}"/>
              </a:ext>
            </a:extLst>
          </p:cNvPr>
          <p:cNvSpPr/>
          <p:nvPr/>
        </p:nvSpPr>
        <p:spPr>
          <a:xfrm>
            <a:off x="1562100" y="3009900"/>
            <a:ext cx="5029200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35678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9B0980-9993-8E1B-651C-DDC821178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05399"/>
            <a:ext cx="10515600" cy="1071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El </a:t>
            </a:r>
            <a:r>
              <a:rPr lang="en-US" dirty="0" err="1"/>
              <a:t>navegador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a </a:t>
            </a:r>
            <a:r>
              <a:rPr lang="en-US" dirty="0" err="1"/>
              <a:t>depender</a:t>
            </a:r>
            <a:r>
              <a:rPr lang="en-US" dirty="0"/>
              <a:t> de ese c</a:t>
            </a:r>
            <a:r>
              <a:rPr lang="es-ES" dirty="0" err="1"/>
              <a:t>ódigo</a:t>
            </a:r>
            <a:r>
              <a:rPr lang="es-ES" dirty="0"/>
              <a:t> para ver que sucedió con esa solicitud.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E9348EA-D7F2-62E9-D4D8-07B83046D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74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981A043-02C6-EECA-5E67-E7417CDEC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41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709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98F87-3198-FD14-68C5-52A6650BB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setHeader</a:t>
            </a:r>
            <a:r>
              <a:rPr lang="es-ES" dirty="0"/>
              <a:t> </a:t>
            </a:r>
            <a:endParaRPr lang="es-ES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C83283-E3BC-9137-A4DE-86B3D345F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675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s-ES" dirty="0"/>
              <a:t>Este método nos permite configurar la cabecera de la respuesta, podemos especificar el tipo de contenido que estamos enviando.</a:t>
            </a:r>
          </a:p>
          <a:p>
            <a:pPr marL="0" indent="0" algn="just">
              <a:buNone/>
            </a:pPr>
            <a:endParaRPr lang="es-ES" dirty="0"/>
          </a:p>
          <a:p>
            <a:pPr marL="0" indent="0" algn="just">
              <a:buNone/>
            </a:pPr>
            <a:r>
              <a:rPr lang="es-ES" dirty="0"/>
              <a:t>Un formato estándar es ‘</a:t>
            </a:r>
            <a:r>
              <a:rPr lang="es-ES" dirty="0" err="1"/>
              <a:t>application</a:t>
            </a:r>
            <a:r>
              <a:rPr lang="en-US" dirty="0"/>
              <a:t>/</a:t>
            </a:r>
            <a:r>
              <a:rPr lang="en-US" dirty="0" err="1"/>
              <a:t>json</a:t>
            </a:r>
            <a:r>
              <a:rPr lang="en-US" dirty="0"/>
              <a:t>’.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El </a:t>
            </a:r>
            <a:r>
              <a:rPr lang="en-US" dirty="0" err="1"/>
              <a:t>formato</a:t>
            </a:r>
            <a:r>
              <a:rPr lang="en-US" dirty="0"/>
              <a:t> </a:t>
            </a:r>
            <a:r>
              <a:rPr lang="en-US" dirty="0" err="1"/>
              <a:t>json</a:t>
            </a:r>
            <a:r>
              <a:rPr lang="en-US" dirty="0"/>
              <a:t> es </a:t>
            </a:r>
            <a:r>
              <a:rPr lang="en-US" dirty="0" err="1"/>
              <a:t>esencial</a:t>
            </a:r>
            <a:r>
              <a:rPr lang="en-US" dirty="0"/>
              <a:t> para </a:t>
            </a:r>
            <a:r>
              <a:rPr lang="en-US" dirty="0" err="1"/>
              <a:t>enviar</a:t>
            </a:r>
            <a:r>
              <a:rPr lang="en-US" dirty="0"/>
              <a:t> las </a:t>
            </a:r>
            <a:r>
              <a:rPr lang="en-US" dirty="0" err="1"/>
              <a:t>respuestas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servidor</a:t>
            </a:r>
            <a:r>
              <a:rPr lang="en-US" dirty="0"/>
              <a:t> 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cliente</a:t>
            </a:r>
            <a:r>
              <a:rPr lang="en-US" dirty="0"/>
              <a:t> y las solicitudes del </a:t>
            </a:r>
            <a:r>
              <a:rPr lang="en-US" dirty="0" err="1"/>
              <a:t>cliente</a:t>
            </a:r>
            <a:r>
              <a:rPr lang="en-US" dirty="0"/>
              <a:t> al </a:t>
            </a:r>
            <a:r>
              <a:rPr lang="en-US" dirty="0" err="1"/>
              <a:t>servidor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3B81B9-1A1D-A90E-88F1-3D957001E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75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84687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5AF63F-1F71-00E9-B4D8-7F7A03FB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3233745-202E-3013-B0A9-791BF3869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7850"/>
            <a:ext cx="7296566" cy="4351338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98F7964-F451-7BFC-4FA0-97A4BC2F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76</a:t>
            </a:fld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7305508-B904-ED3F-D74B-1BB971BA72E6}"/>
              </a:ext>
            </a:extLst>
          </p:cNvPr>
          <p:cNvSpPr/>
          <p:nvPr/>
        </p:nvSpPr>
        <p:spPr>
          <a:xfrm>
            <a:off x="1943100" y="3714750"/>
            <a:ext cx="4819650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4244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ACF160-54DE-DA2A-71EF-92F677D23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getHeaders</a:t>
            </a:r>
            <a:r>
              <a:rPr lang="en-US" dirty="0"/>
              <a:t>(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de la cabecera)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94F8C5-42C3-D9D1-FC11-FC3E0D87C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77</a:t>
            </a:fld>
            <a:endParaRPr lang="es-E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1B37881D-9918-FA54-E45A-1C4E6E097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F275880-1859-E10D-D8C9-172E68216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7650"/>
            <a:ext cx="7429500" cy="49149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C9E1F256-3170-C2EF-901D-A950C1800CAC}"/>
              </a:ext>
            </a:extLst>
          </p:cNvPr>
          <p:cNvSpPr/>
          <p:nvPr/>
        </p:nvSpPr>
        <p:spPr>
          <a:xfrm>
            <a:off x="1847850" y="3848100"/>
            <a:ext cx="2857500" cy="3429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13076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C5D5EB-7D30-56CB-FEA7-C7A8816A2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8650"/>
            <a:ext cx="10515600" cy="1738312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Podemos </a:t>
            </a:r>
            <a:r>
              <a:rPr lang="en-US" dirty="0" err="1"/>
              <a:t>ver</a:t>
            </a:r>
            <a:r>
              <a:rPr lang="en-US" dirty="0"/>
              <a:t> que </a:t>
            </a:r>
            <a:r>
              <a:rPr lang="en-US" dirty="0" err="1"/>
              <a:t>dentro</a:t>
            </a:r>
            <a:r>
              <a:rPr lang="en-US" dirty="0"/>
              <a:t> del </a:t>
            </a:r>
            <a:r>
              <a:rPr lang="en-US" dirty="0" err="1"/>
              <a:t>objeto</a:t>
            </a:r>
            <a:r>
              <a:rPr lang="en-US" dirty="0"/>
              <a:t> de la cabecera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par clave-valor que </a:t>
            </a:r>
            <a:r>
              <a:rPr lang="en-US" dirty="0" err="1"/>
              <a:t>agregamos</a:t>
            </a:r>
            <a:r>
              <a:rPr lang="en-US" dirty="0"/>
              <a:t>.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FFAC7A-41A2-980B-18D5-648B5AB57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78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D3629A4-AA77-383A-875A-E362A480C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9349"/>
            <a:ext cx="10515600" cy="251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185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8A53A-29AB-6C50-9D6A-54EF48505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1F9D9D-3A30-F266-5AD8-2D5706668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48AC4B-1BFE-9F22-EED6-BCBC53254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79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6BEDF68-9ADC-8E04-07F1-565C4B8E3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1171575"/>
            <a:ext cx="120396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6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642AB-CFC4-6E21-E6A4-587D42948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BC6662-C40C-DAD7-D52C-EBF81D9EB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FA764F-E1ED-3F28-8ECE-36D7A5443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92BFE41-1636-CA2C-3039-D7C340767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870075"/>
            <a:ext cx="101060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540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86AC8-DC3A-1796-8714-68B80106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C261BCA-9A1A-489E-3AB1-BA4162659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77030"/>
            <a:ext cx="10515600" cy="2638189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8AE654-EED3-B752-A6DB-28E14AA89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80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37A23F5-C238-BE93-9F67-434CC41FCFCE}"/>
              </a:ext>
            </a:extLst>
          </p:cNvPr>
          <p:cNvSpPr txBox="1"/>
          <p:nvPr/>
        </p:nvSpPr>
        <p:spPr>
          <a:xfrm>
            <a:off x="1009650" y="4857750"/>
            <a:ext cx="8338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Es como un mapa hacia ese recurso en nuestro servidor.</a:t>
            </a:r>
          </a:p>
        </p:txBody>
      </p:sp>
    </p:spTree>
    <p:extLst>
      <p:ext uri="{BB962C8B-B14F-4D97-AF65-F5344CB8AC3E}">
        <p14:creationId xmlns:p14="http://schemas.microsoft.com/office/powerpoint/2010/main" val="42459858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3A3A89-4CBF-DEAE-7070-DC4CCB04F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53000"/>
            <a:ext cx="10515600" cy="1223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4400" dirty="0">
                <a:solidFill>
                  <a:srgbClr val="002060"/>
                </a:solidFill>
              </a:rPr>
              <a:t>U</a:t>
            </a:r>
            <a:r>
              <a:rPr lang="es-ES" sz="4400" dirty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es-ES" sz="4400" dirty="0">
                <a:solidFill>
                  <a:srgbClr val="00B050"/>
                </a:solidFill>
              </a:rPr>
              <a:t>L</a:t>
            </a:r>
            <a:r>
              <a:rPr lang="es-ES" sz="4400" dirty="0"/>
              <a:t> </a:t>
            </a:r>
            <a:r>
              <a:rPr lang="en-US" sz="4400" dirty="0"/>
              <a:t>= </a:t>
            </a:r>
            <a:r>
              <a:rPr lang="en-US" sz="4400" dirty="0" err="1">
                <a:solidFill>
                  <a:srgbClr val="00B050"/>
                </a:solidFill>
              </a:rPr>
              <a:t>L</a:t>
            </a:r>
            <a:r>
              <a:rPr lang="en-US" sz="4400" dirty="0" err="1"/>
              <a:t>ocalizador</a:t>
            </a:r>
            <a:r>
              <a:rPr lang="en-US" sz="4400" dirty="0"/>
              <a:t> </a:t>
            </a:r>
            <a:r>
              <a:rPr lang="en-US" sz="4400" dirty="0" err="1">
                <a:solidFill>
                  <a:srgbClr val="7030A0"/>
                </a:solidFill>
              </a:rPr>
              <a:t>U</a:t>
            </a:r>
            <a:r>
              <a:rPr lang="en-US" sz="4400" dirty="0" err="1"/>
              <a:t>niforme</a:t>
            </a:r>
            <a:r>
              <a:rPr lang="en-US" sz="4400" dirty="0"/>
              <a:t> de </a:t>
            </a:r>
            <a:r>
              <a:rPr lang="en-US" sz="4400" dirty="0" err="1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en-US" sz="4400" dirty="0" err="1"/>
              <a:t>ecursos</a:t>
            </a:r>
            <a:endParaRPr lang="es-ES" sz="4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63A544-A4F2-4BF5-ACD3-912CABB7C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81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2AA3DAA-835E-9680-75F6-4237EE198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9544"/>
            <a:ext cx="103155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32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3E9C48-1854-AC0D-A3C5-BD4680E04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82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F205DCC-089E-0987-475C-7C8C16966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1" y="638176"/>
            <a:ext cx="7943849" cy="37628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DE222296-4DC5-CFAF-1412-D289A00C7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4718632"/>
            <a:ext cx="11811000" cy="182028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1800" dirty="0"/>
              <a:t>B</a:t>
            </a:r>
            <a:r>
              <a:rPr lang="es-ES" sz="1800" dirty="0"/>
              <a:t>á</a:t>
            </a:r>
            <a:r>
              <a:rPr lang="en-US" sz="1800" dirty="0" err="1"/>
              <a:t>sicamente</a:t>
            </a:r>
            <a:r>
              <a:rPr lang="en-US" sz="1800" dirty="0"/>
              <a:t> la URL </a:t>
            </a:r>
            <a:r>
              <a:rPr lang="en-US" sz="1800" dirty="0" err="1"/>
              <a:t>nos</a:t>
            </a:r>
            <a:r>
              <a:rPr lang="en-US" sz="1800" dirty="0"/>
              <a:t> </a:t>
            </a:r>
            <a:r>
              <a:rPr lang="en-US" sz="1800" dirty="0" err="1"/>
              <a:t>permite</a:t>
            </a:r>
            <a:r>
              <a:rPr lang="en-US" sz="1800" dirty="0"/>
              <a:t> </a:t>
            </a:r>
            <a:r>
              <a:rPr lang="en-US" sz="1800" dirty="0" err="1"/>
              <a:t>indicar</a:t>
            </a:r>
            <a:r>
              <a:rPr lang="en-US" sz="1800" dirty="0"/>
              <a:t> </a:t>
            </a:r>
            <a:r>
              <a:rPr lang="en-US" sz="1800" dirty="0" err="1"/>
              <a:t>cuál</a:t>
            </a:r>
            <a:r>
              <a:rPr lang="en-US" sz="1800" dirty="0"/>
              <a:t> es la </a:t>
            </a:r>
            <a:r>
              <a:rPr lang="en-US" sz="1800" dirty="0" err="1"/>
              <a:t>página</a:t>
            </a:r>
            <a:r>
              <a:rPr lang="en-US" sz="1800" dirty="0"/>
              <a:t> web que </a:t>
            </a:r>
            <a:r>
              <a:rPr lang="en-US" sz="1800" dirty="0" err="1"/>
              <a:t>queremos</a:t>
            </a:r>
            <a:r>
              <a:rPr lang="en-US" sz="1800" dirty="0"/>
              <a:t> </a:t>
            </a:r>
            <a:r>
              <a:rPr lang="en-US" sz="1800" dirty="0" err="1"/>
              <a:t>obtener</a:t>
            </a:r>
            <a:r>
              <a:rPr lang="en-US" sz="1800" dirty="0"/>
              <a:t>.</a:t>
            </a:r>
          </a:p>
          <a:p>
            <a:pPr marL="0" indent="0" algn="just">
              <a:buNone/>
            </a:pPr>
            <a:r>
              <a:rPr lang="en-US" sz="1800" dirty="0"/>
              <a:t>Si </a:t>
            </a:r>
            <a:r>
              <a:rPr lang="en-US" sz="1800" dirty="0" err="1"/>
              <a:t>queremos</a:t>
            </a:r>
            <a:r>
              <a:rPr lang="en-US" sz="1800" dirty="0"/>
              <a:t> </a:t>
            </a:r>
            <a:r>
              <a:rPr lang="en-US" sz="1800" dirty="0" err="1"/>
              <a:t>ingresar</a:t>
            </a:r>
            <a:r>
              <a:rPr lang="en-US" sz="1800" dirty="0"/>
              <a:t> a </a:t>
            </a:r>
            <a:r>
              <a:rPr lang="en-US" sz="1800" dirty="0" err="1"/>
              <a:t>freeCodeCamp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espa</a:t>
            </a:r>
            <a:r>
              <a:rPr lang="es-ES" sz="1800" dirty="0" err="1"/>
              <a:t>ñol</a:t>
            </a:r>
            <a:r>
              <a:rPr lang="es-ES" sz="1800" dirty="0"/>
              <a:t> escribiríamos  https://www.freecodecamp.org/espanol/ , separando cada una de las partes de la URL con </a:t>
            </a:r>
            <a:r>
              <a:rPr lang="en-US" sz="1800" dirty="0"/>
              <a:t>/.</a:t>
            </a:r>
          </a:p>
          <a:p>
            <a:pPr marL="0" indent="0" algn="just">
              <a:buNone/>
            </a:pPr>
            <a:r>
              <a:rPr lang="en-US" sz="1800" dirty="0"/>
              <a:t>Toda </a:t>
            </a:r>
            <a:r>
              <a:rPr lang="en-US" sz="1800" dirty="0" err="1"/>
              <a:t>esa</a:t>
            </a:r>
            <a:r>
              <a:rPr lang="en-US" sz="1800" dirty="0"/>
              <a:t> </a:t>
            </a:r>
            <a:r>
              <a:rPr lang="en-US" sz="1800" dirty="0" err="1"/>
              <a:t>secuencia</a:t>
            </a:r>
            <a:r>
              <a:rPr lang="en-US" sz="1800" dirty="0"/>
              <a:t> de </a:t>
            </a:r>
            <a:r>
              <a:rPr lang="en-US" sz="1800" dirty="0" err="1"/>
              <a:t>caracteres</a:t>
            </a:r>
            <a:r>
              <a:rPr lang="en-US" sz="1800" dirty="0"/>
              <a:t> es lo que le </a:t>
            </a:r>
            <a:r>
              <a:rPr lang="en-US" sz="1800" dirty="0" err="1"/>
              <a:t>permite</a:t>
            </a:r>
            <a:r>
              <a:rPr lang="en-US" sz="1800" dirty="0"/>
              <a:t> al </a:t>
            </a:r>
            <a:r>
              <a:rPr lang="en-US" sz="1800" dirty="0" err="1"/>
              <a:t>navegador</a:t>
            </a:r>
            <a:r>
              <a:rPr lang="en-US" sz="1800" dirty="0"/>
              <a:t> </a:t>
            </a:r>
            <a:r>
              <a:rPr lang="en-US" sz="1800" dirty="0" err="1"/>
              <a:t>donde</a:t>
            </a:r>
            <a:r>
              <a:rPr lang="en-US" sz="1800" dirty="0"/>
              <a:t> </a:t>
            </a:r>
            <a:r>
              <a:rPr lang="en-US" sz="1800" dirty="0" err="1"/>
              <a:t>est</a:t>
            </a:r>
            <a:r>
              <a:rPr lang="es-ES" sz="1800" dirty="0"/>
              <a:t>á ubicada la página que necesitamos obtener. Luego a través de la red se llega al servidor donde está alojada esa página y el servidor nos devuelve los recursos que necesitamos.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endParaRPr lang="es-ES" sz="2300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76100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230D9-929E-0E6B-2E05-5F951064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de una URL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74B3FD3-343C-E0BD-F0DF-449C3E2F1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2197199"/>
            <a:ext cx="10515600" cy="1231801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16F351-AD15-95C8-308B-3AAA3052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83</a:t>
            </a:fld>
            <a:endParaRPr lang="es-ES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80563C4-EE0B-9A23-64AD-8C3F2971813D}"/>
              </a:ext>
            </a:extLst>
          </p:cNvPr>
          <p:cNvCxnSpPr>
            <a:cxnSpLocks/>
          </p:cNvCxnSpPr>
          <p:nvPr/>
        </p:nvCxnSpPr>
        <p:spPr>
          <a:xfrm>
            <a:off x="1371600" y="3124200"/>
            <a:ext cx="121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91B059F7-2335-67E6-9EF4-20708D8AA8B0}"/>
              </a:ext>
            </a:extLst>
          </p:cNvPr>
          <p:cNvSpPr/>
          <p:nvPr/>
        </p:nvSpPr>
        <p:spPr>
          <a:xfrm>
            <a:off x="1657350" y="3200400"/>
            <a:ext cx="419100" cy="8113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4AD2487D-1EB6-1A7C-9E26-F963B9800BA1}"/>
              </a:ext>
            </a:extLst>
          </p:cNvPr>
          <p:cNvSpPr/>
          <p:nvPr/>
        </p:nvSpPr>
        <p:spPr>
          <a:xfrm>
            <a:off x="838200" y="4118167"/>
            <a:ext cx="2057400" cy="8113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/>
              <a:t>Protocolo</a:t>
            </a:r>
            <a:r>
              <a:rPr lang="es-ES" dirty="0"/>
              <a:t> 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4E4546FE-2392-89B1-AC36-A2F98BDB0307}"/>
              </a:ext>
            </a:extLst>
          </p:cNvPr>
          <p:cNvCxnSpPr>
            <a:cxnSpLocks/>
          </p:cNvCxnSpPr>
          <p:nvPr/>
        </p:nvCxnSpPr>
        <p:spPr>
          <a:xfrm>
            <a:off x="3009900" y="3124200"/>
            <a:ext cx="146685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echa: hacia abajo 24">
            <a:extLst>
              <a:ext uri="{FF2B5EF4-FFF2-40B4-BE49-F238E27FC236}">
                <a16:creationId xmlns:a16="http://schemas.microsoft.com/office/drawing/2014/main" id="{0619D57D-DED0-0CEB-9645-A851CD664866}"/>
              </a:ext>
            </a:extLst>
          </p:cNvPr>
          <p:cNvSpPr/>
          <p:nvPr/>
        </p:nvSpPr>
        <p:spPr>
          <a:xfrm>
            <a:off x="3619500" y="3200400"/>
            <a:ext cx="419100" cy="18669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D75ACBE0-6A1A-9E1B-12EA-FEA5102E2C3F}"/>
              </a:ext>
            </a:extLst>
          </p:cNvPr>
          <p:cNvSpPr/>
          <p:nvPr/>
        </p:nvSpPr>
        <p:spPr>
          <a:xfrm>
            <a:off x="2695575" y="5094480"/>
            <a:ext cx="226695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/>
              <a:t>Subdominio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9548F962-DF01-0127-DF40-A80ACC032A48}"/>
              </a:ext>
            </a:extLst>
          </p:cNvPr>
          <p:cNvCxnSpPr>
            <a:cxnSpLocks/>
          </p:cNvCxnSpPr>
          <p:nvPr/>
        </p:nvCxnSpPr>
        <p:spPr>
          <a:xfrm>
            <a:off x="4476750" y="3124200"/>
            <a:ext cx="375285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echa: hacia abajo 30">
            <a:extLst>
              <a:ext uri="{FF2B5EF4-FFF2-40B4-BE49-F238E27FC236}">
                <a16:creationId xmlns:a16="http://schemas.microsoft.com/office/drawing/2014/main" id="{D6F0F272-F4EB-B3A5-B732-B4BCC5633162}"/>
              </a:ext>
            </a:extLst>
          </p:cNvPr>
          <p:cNvSpPr/>
          <p:nvPr/>
        </p:nvSpPr>
        <p:spPr>
          <a:xfrm>
            <a:off x="5886450" y="3195782"/>
            <a:ext cx="419100" cy="208289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D1010184-F2CE-3AE6-3745-7D25C901E79B}"/>
              </a:ext>
            </a:extLst>
          </p:cNvPr>
          <p:cNvSpPr/>
          <p:nvPr/>
        </p:nvSpPr>
        <p:spPr>
          <a:xfrm>
            <a:off x="5124450" y="5350260"/>
            <a:ext cx="226695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/>
              <a:t>Dominio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532C93FC-B031-6003-D413-BAC331E22839}"/>
              </a:ext>
            </a:extLst>
          </p:cNvPr>
          <p:cNvCxnSpPr>
            <a:cxnSpLocks/>
          </p:cNvCxnSpPr>
          <p:nvPr/>
        </p:nvCxnSpPr>
        <p:spPr>
          <a:xfrm>
            <a:off x="8096250" y="3124200"/>
            <a:ext cx="97155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echa: hacia abajo 35">
            <a:extLst>
              <a:ext uri="{FF2B5EF4-FFF2-40B4-BE49-F238E27FC236}">
                <a16:creationId xmlns:a16="http://schemas.microsoft.com/office/drawing/2014/main" id="{AD813D04-430E-9A57-FF05-2C95ED559B4E}"/>
              </a:ext>
            </a:extLst>
          </p:cNvPr>
          <p:cNvSpPr/>
          <p:nvPr/>
        </p:nvSpPr>
        <p:spPr>
          <a:xfrm>
            <a:off x="8296275" y="3195782"/>
            <a:ext cx="457200" cy="25145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7C7CEAB8-CC9B-0F74-26F0-9E49315EF3DE}"/>
              </a:ext>
            </a:extLst>
          </p:cNvPr>
          <p:cNvSpPr/>
          <p:nvPr/>
        </p:nvSpPr>
        <p:spPr>
          <a:xfrm>
            <a:off x="7477125" y="5807075"/>
            <a:ext cx="226695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/>
              <a:t>Dominio de nivel superior.</a:t>
            </a: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56D62789-66F0-9C9A-0B2F-5D9E1F3F4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3760137"/>
            <a:ext cx="719138" cy="1385888"/>
          </a:xfrm>
          <a:prstGeom prst="rect">
            <a:avLst/>
          </a:prstGeom>
        </p:spPr>
      </p:pic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2B389F29-B3F8-01DC-2551-1D049826DDE3}"/>
              </a:ext>
            </a:extLst>
          </p:cNvPr>
          <p:cNvCxnSpPr/>
          <p:nvPr/>
        </p:nvCxnSpPr>
        <p:spPr>
          <a:xfrm>
            <a:off x="9334500" y="3124200"/>
            <a:ext cx="1847850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lecha: hacia abajo 47">
            <a:extLst>
              <a:ext uri="{FF2B5EF4-FFF2-40B4-BE49-F238E27FC236}">
                <a16:creationId xmlns:a16="http://schemas.microsoft.com/office/drawing/2014/main" id="{527C1298-34D2-9AE5-45D8-23D85793AC84}"/>
              </a:ext>
            </a:extLst>
          </p:cNvPr>
          <p:cNvSpPr/>
          <p:nvPr/>
        </p:nvSpPr>
        <p:spPr>
          <a:xfrm>
            <a:off x="10258425" y="3195782"/>
            <a:ext cx="457200" cy="9223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3EE1BED9-DBBD-17C5-0777-97CA3DA175C0}"/>
              </a:ext>
            </a:extLst>
          </p:cNvPr>
          <p:cNvSpPr/>
          <p:nvPr/>
        </p:nvSpPr>
        <p:spPr>
          <a:xfrm>
            <a:off x="9391650" y="4237230"/>
            <a:ext cx="226695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/>
              <a:t>Camino(</a:t>
            </a:r>
            <a:r>
              <a:rPr lang="es-ES" sz="2800" dirty="0" err="1"/>
              <a:t>Path</a:t>
            </a:r>
            <a:r>
              <a:rPr lang="es-ES" sz="28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3916835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C90AC6-8423-379E-E66E-B37ADB8C1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8D4D66-20D6-D666-9C53-37AD03C7E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9C4D5E-BCBB-A67C-00D7-766B0D7C5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84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AFA2FA1-B569-85F6-E7F5-BC295F7DF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724025"/>
            <a:ext cx="107061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58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89217-2370-FBC1-FB24-0FF8D3462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CDAC93-071B-72AF-8A03-B1C6B0BF0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9FA27C-BB3C-6DBC-AC31-6725F37D2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85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843ACA-76D4-CCCF-4DDE-98D24B71C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366837"/>
            <a:ext cx="107823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670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297C37-8AC4-D0FE-E078-1A14515E6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481BCC-E40F-C7A8-39E3-97B032EDB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14899"/>
            <a:ext cx="10515600" cy="1262063"/>
          </a:xfrm>
        </p:spPr>
        <p:txBody>
          <a:bodyPr/>
          <a:lstStyle/>
          <a:p>
            <a:pPr marL="0" indent="0" algn="just">
              <a:buNone/>
            </a:pPr>
            <a:r>
              <a:rPr lang="es-ES" dirty="0"/>
              <a:t>Cuando adquirimos un dominio lo estamos comprando, somos los únicos dueños de ese dominio para poder publicar nuestro sitio web en este dominio.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649182-4D9D-15CE-5EFA-572F76B52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86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027CAE-505D-2BE7-41E8-59C8A24B5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066007"/>
            <a:ext cx="108775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773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7DD6D4-300C-D352-7141-965969A49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87</a:t>
            </a:fld>
            <a:endParaRPr lang="es-ES"/>
          </a:p>
        </p:txBody>
      </p:sp>
      <p:pic>
        <p:nvPicPr>
          <p:cNvPr id="5" name="Marcador de contenido 5">
            <a:extLst>
              <a:ext uri="{FF2B5EF4-FFF2-40B4-BE49-F238E27FC236}">
                <a16:creationId xmlns:a16="http://schemas.microsoft.com/office/drawing/2014/main" id="{344C1C6A-0CC0-B3A0-55ED-30F695D0C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1231801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40D01E6E-9365-DC06-4422-92E733811BE3}"/>
              </a:ext>
            </a:extLst>
          </p:cNvPr>
          <p:cNvCxnSpPr/>
          <p:nvPr/>
        </p:nvCxnSpPr>
        <p:spPr>
          <a:xfrm>
            <a:off x="1047750" y="2667000"/>
            <a:ext cx="7715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528737D4-7A9F-D712-2BA8-FC0484185206}"/>
              </a:ext>
            </a:extLst>
          </p:cNvPr>
          <p:cNvSpPr/>
          <p:nvPr/>
        </p:nvSpPr>
        <p:spPr>
          <a:xfrm>
            <a:off x="4286250" y="2781300"/>
            <a:ext cx="609600" cy="17907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608CB33-2329-88CA-4EF8-42424C39D8F1}"/>
              </a:ext>
            </a:extLst>
          </p:cNvPr>
          <p:cNvSpPr txBox="1"/>
          <p:nvPr/>
        </p:nvSpPr>
        <p:spPr>
          <a:xfrm>
            <a:off x="1618321" y="4668836"/>
            <a:ext cx="657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Raíz o página principal de nuestro sitio web 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1842029A-2C41-CFFE-D2FA-EB9DD9BDEC02}"/>
              </a:ext>
            </a:extLst>
          </p:cNvPr>
          <p:cNvCxnSpPr/>
          <p:nvPr/>
        </p:nvCxnSpPr>
        <p:spPr>
          <a:xfrm>
            <a:off x="8991600" y="2667000"/>
            <a:ext cx="2000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F2F80F30-7007-FC30-237F-A0BBD7CF9ADD}"/>
              </a:ext>
            </a:extLst>
          </p:cNvPr>
          <p:cNvSpPr/>
          <p:nvPr/>
        </p:nvSpPr>
        <p:spPr>
          <a:xfrm>
            <a:off x="9686925" y="2752930"/>
            <a:ext cx="609600" cy="261132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37E1AB0-98D8-68F8-40DA-2CD8B25D87E8}"/>
              </a:ext>
            </a:extLst>
          </p:cNvPr>
          <p:cNvSpPr txBox="1"/>
          <p:nvPr/>
        </p:nvSpPr>
        <p:spPr>
          <a:xfrm>
            <a:off x="8477250" y="5476553"/>
            <a:ext cx="336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Camino en el servidor</a:t>
            </a:r>
          </a:p>
        </p:txBody>
      </p:sp>
    </p:spTree>
    <p:extLst>
      <p:ext uri="{BB962C8B-B14F-4D97-AF65-F5344CB8AC3E}">
        <p14:creationId xmlns:p14="http://schemas.microsoft.com/office/powerpoint/2010/main" val="34499598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B64D3-63E0-C02D-ACD1-2CA660F76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8C19F0-E718-775D-387D-4D3A7953F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BC77E1-AB3D-163F-E52F-CB8F476A6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88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264373D-2001-FF60-131D-F93818EAC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738312"/>
            <a:ext cx="108680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781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ACDA2-334B-F091-7B6B-39E8FB25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1ACD21-66F9-99CB-20FB-64234B6E4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F5E535-E44B-24D6-7DAD-92D499248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89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2D903A0-0DF3-F114-79DA-412D620F7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681037"/>
            <a:ext cx="107727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28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F71CC-0E95-EF0B-260D-C3F7FCB8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D9B0D5C-D843-BC2E-8A5F-B4D59ECCA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03604"/>
            <a:ext cx="10515600" cy="4050792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C0E0AC-439F-A35C-4F1B-C237C0EB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66722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BB229B-83E3-79D3-EBE1-004089596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90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0801813-2C37-D535-928A-306F945AEAF0}"/>
              </a:ext>
            </a:extLst>
          </p:cNvPr>
          <p:cNvSpPr txBox="1"/>
          <p:nvPr/>
        </p:nvSpPr>
        <p:spPr>
          <a:xfrm>
            <a:off x="1028701" y="1216025"/>
            <a:ext cx="1066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Los parámetros del </a:t>
            </a:r>
            <a:r>
              <a:rPr lang="es-ES" sz="2800" dirty="0" err="1"/>
              <a:t>path</a:t>
            </a:r>
            <a:r>
              <a:rPr lang="es-ES" sz="2800" dirty="0"/>
              <a:t> se denominan parámetros de rutas y los separamos con </a:t>
            </a:r>
            <a:r>
              <a:rPr lang="en-US" sz="2800" dirty="0"/>
              <a:t>/</a:t>
            </a:r>
            <a:endParaRPr lang="es-ES" sz="2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D6F5EDF-9270-460F-FB66-DBB957E66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2762250"/>
            <a:ext cx="10496550" cy="1333500"/>
          </a:xfrm>
          <a:prstGeom prst="rect">
            <a:avLst/>
          </a:prstGeom>
        </p:spPr>
      </p:pic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AF9D9440-26F4-9814-FE7A-616EA1467FAA}"/>
              </a:ext>
            </a:extLst>
          </p:cNvPr>
          <p:cNvSpPr/>
          <p:nvPr/>
        </p:nvSpPr>
        <p:spPr>
          <a:xfrm>
            <a:off x="10668000" y="3771900"/>
            <a:ext cx="457200" cy="915968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56E3F06-EF89-F1C4-9E69-45F4E28A3E25}"/>
              </a:ext>
            </a:extLst>
          </p:cNvPr>
          <p:cNvSpPr txBox="1"/>
          <p:nvPr/>
        </p:nvSpPr>
        <p:spPr>
          <a:xfrm flipH="1">
            <a:off x="10134600" y="4748996"/>
            <a:ext cx="198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Par</a:t>
            </a:r>
            <a:r>
              <a:rPr lang="es-ES" sz="2800" dirty="0"/>
              <a:t>á</a:t>
            </a:r>
            <a:r>
              <a:rPr lang="en-US" sz="2800" dirty="0"/>
              <a:t>metro de </a:t>
            </a:r>
            <a:r>
              <a:rPr lang="en-US" sz="2800" dirty="0" err="1"/>
              <a:t>ruta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0012839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5CD4B-5695-0DC6-115D-E2A79C55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B75C91-CE48-A4D8-DFE1-AEF2888DD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05299"/>
            <a:ext cx="10515600" cy="1871663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s-ES" dirty="0"/>
              <a:t>Son parámetros de búsqueda que no forman parte como tal de la URL.</a:t>
            </a:r>
          </a:p>
          <a:p>
            <a:pPr marL="0" indent="0" algn="just">
              <a:buNone/>
            </a:pPr>
            <a:r>
              <a:rPr lang="es-ES" dirty="0"/>
              <a:t>Si escribimos en Google ‘cursos de </a:t>
            </a:r>
            <a:r>
              <a:rPr lang="es-ES" dirty="0" err="1"/>
              <a:t>node</a:t>
            </a:r>
            <a:r>
              <a:rPr lang="es-ES" dirty="0"/>
              <a:t>’ vamos a ver que en la barra de búsqueda la URL agrega elementos a la derecha. Lo característico es que vemos un signo de interrogación y luego un par de elementos separados por un signo igual.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9FB13E-00EE-8FCC-3F96-E4C2FE0B6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91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CCCDF9-0E06-45A8-51A2-A33B557CE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7" y="0"/>
            <a:ext cx="11553825" cy="360997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70680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8C380-BBC8-B71B-B626-209D29B6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F24D53-72BA-C47E-533F-EB1755549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B88FA0-412D-A987-8931-41787F106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92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DC947F3-A167-7A1B-C965-8815765B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1290637"/>
            <a:ext cx="108108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255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FB71C2-BEE4-466B-221A-66ECDC1E7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892175"/>
            <a:ext cx="38100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400" dirty="0"/>
              <a:t>En el ejemplo anterior, cuando buscamos en Google vamos a filtrar la lista de recursos de todo lo que tenemos en Google a solo los recursos que contienen esas palabras ´cursos de </a:t>
            </a:r>
            <a:r>
              <a:rPr lang="es-ES" sz="2400" dirty="0" err="1"/>
              <a:t>node</a:t>
            </a:r>
            <a:r>
              <a:rPr lang="es-ES" sz="2400" dirty="0"/>
              <a:t>´.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543B22-ADF6-D2B4-B384-A2B1C4A74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93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B833BBC-A76D-7116-73FA-C68A4FEA4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50" y="919538"/>
            <a:ext cx="7136606" cy="56193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323554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24CB7-613D-EA8A-3F3A-8B9FC600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748A98-86BB-BEE4-7DC2-5AA6FF3A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52206"/>
            <a:ext cx="10515600" cy="13255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400" dirty="0"/>
              <a:t>Cuando analizamos este pedacito en específico vemos un par que representa una clave y un valor al igual que en  </a:t>
            </a:r>
            <a:r>
              <a:rPr lang="es-ES" sz="2400" dirty="0" err="1"/>
              <a:t>json</a:t>
            </a:r>
            <a:r>
              <a:rPr lang="es-ES" sz="2400" dirty="0"/>
              <a:t>. La clave es como el nombre que se asignamos a ese parámetro </a:t>
            </a:r>
            <a:r>
              <a:rPr lang="es-ES" sz="2400" dirty="0" err="1"/>
              <a:t>query</a:t>
            </a:r>
            <a:r>
              <a:rPr lang="es-ES" sz="2400" dirty="0"/>
              <a:t> y el valor es el valor asociado a ese parámetro.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B9D0205-73AD-1C04-7452-281FE7D6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94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BDDD686-AC5B-DD37-950C-C243570ED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3450"/>
            <a:ext cx="10353675" cy="1514475"/>
          </a:xfrm>
          <a:prstGeom prst="rect">
            <a:avLst/>
          </a:prstGeom>
        </p:spPr>
      </p:pic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4AF79B75-2312-9A78-BB02-C8EAD344F75F}"/>
              </a:ext>
            </a:extLst>
          </p:cNvPr>
          <p:cNvSpPr/>
          <p:nvPr/>
        </p:nvSpPr>
        <p:spPr>
          <a:xfrm>
            <a:off x="1819275" y="2579687"/>
            <a:ext cx="361950" cy="10485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DE370EB-9822-8F45-1085-8B2A6E3BAB78}"/>
              </a:ext>
            </a:extLst>
          </p:cNvPr>
          <p:cNvSpPr/>
          <p:nvPr/>
        </p:nvSpPr>
        <p:spPr>
          <a:xfrm>
            <a:off x="1219200" y="3771900"/>
            <a:ext cx="1428750" cy="638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/>
              <a:t>Clave</a:t>
            </a:r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C48CB8BC-46A7-C442-32B5-3D345FB8759C}"/>
              </a:ext>
            </a:extLst>
          </p:cNvPr>
          <p:cNvSpPr/>
          <p:nvPr/>
        </p:nvSpPr>
        <p:spPr>
          <a:xfrm>
            <a:off x="6162675" y="2542778"/>
            <a:ext cx="361950" cy="10485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CD9CCF5-5577-1994-53F9-C8464725F984}"/>
              </a:ext>
            </a:extLst>
          </p:cNvPr>
          <p:cNvSpPr/>
          <p:nvPr/>
        </p:nvSpPr>
        <p:spPr>
          <a:xfrm>
            <a:off x="5629275" y="3771900"/>
            <a:ext cx="1428750" cy="638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/>
              <a:t>Valor</a:t>
            </a:r>
          </a:p>
        </p:txBody>
      </p:sp>
    </p:spTree>
    <p:extLst>
      <p:ext uri="{BB962C8B-B14F-4D97-AF65-F5344CB8AC3E}">
        <p14:creationId xmlns:p14="http://schemas.microsoft.com/office/powerpoint/2010/main" val="23707214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807E2B-0C05-86A0-5A15-5A5BB1775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F07A5D-126E-3B07-57B3-5527A4263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FE7B763-7E24-D1E9-54E8-64D05DE87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95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196A9E2-8820-B30E-77CF-433BB78C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5125"/>
            <a:ext cx="10210800" cy="413385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AB6D134-C067-2AB9-F5B0-E32CE9348B10}"/>
              </a:ext>
            </a:extLst>
          </p:cNvPr>
          <p:cNvSpPr txBox="1"/>
          <p:nvPr/>
        </p:nvSpPr>
        <p:spPr>
          <a:xfrm>
            <a:off x="838200" y="5059482"/>
            <a:ext cx="102108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/>
              <a:t>Esa secuencia de parámetros </a:t>
            </a:r>
            <a:r>
              <a:rPr lang="es-ES" sz="2800" dirty="0" err="1"/>
              <a:t>query</a:t>
            </a:r>
            <a:r>
              <a:rPr lang="es-ES" sz="2800" dirty="0"/>
              <a:t> nos van a permitir filtrar la respuesta que le vamos a enviar al cliente enviando los recursos que se solicitaron.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12453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4280C1-CA2C-DF1A-9354-97F587F5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96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8DC1A2-E8E8-4EC1-A006-6EF4FE4F2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2549525"/>
            <a:ext cx="11277600" cy="21336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9B79C4B-B09B-A0C7-3E2D-10FF011640EA}"/>
              </a:ext>
            </a:extLst>
          </p:cNvPr>
          <p:cNvSpPr txBox="1"/>
          <p:nvPr/>
        </p:nvSpPr>
        <p:spPr>
          <a:xfrm>
            <a:off x="742950" y="1333500"/>
            <a:ext cx="107061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 </a:t>
            </a:r>
            <a:r>
              <a:rPr lang="en-US" sz="2800" dirty="0" err="1"/>
              <a:t>queremos</a:t>
            </a:r>
            <a:r>
              <a:rPr lang="en-US" sz="2800" dirty="0"/>
              <a:t> </a:t>
            </a:r>
            <a:r>
              <a:rPr lang="en-US" sz="2800" dirty="0" err="1"/>
              <a:t>incluir</a:t>
            </a:r>
            <a:r>
              <a:rPr lang="en-US" sz="2800" dirty="0"/>
              <a:t> </a:t>
            </a:r>
            <a:r>
              <a:rPr lang="en-US" sz="2800" dirty="0" err="1"/>
              <a:t>varios</a:t>
            </a:r>
            <a:r>
              <a:rPr lang="en-US" sz="2800" dirty="0"/>
              <a:t> par</a:t>
            </a:r>
            <a:r>
              <a:rPr lang="es-ES" sz="2800" dirty="0"/>
              <a:t>á</a:t>
            </a:r>
            <a:r>
              <a:rPr lang="en-US" sz="2800" dirty="0"/>
              <a:t>metros query </a:t>
            </a:r>
            <a:r>
              <a:rPr lang="en-US" sz="2800" dirty="0" err="1"/>
              <a:t>debemos</a:t>
            </a:r>
            <a:r>
              <a:rPr lang="en-US" sz="2800" dirty="0"/>
              <a:t> </a:t>
            </a:r>
            <a:r>
              <a:rPr lang="en-US" sz="2800" dirty="0" err="1"/>
              <a:t>separarlos</a:t>
            </a:r>
            <a:r>
              <a:rPr lang="en-US" sz="2800" dirty="0"/>
              <a:t> con </a:t>
            </a:r>
            <a:r>
              <a:rPr lang="en-US" sz="2800" b="1" dirty="0"/>
              <a:t>&amp;</a:t>
            </a:r>
            <a:r>
              <a:rPr lang="en-US" sz="2800" dirty="0"/>
              <a:t> y </a:t>
            </a:r>
            <a:r>
              <a:rPr lang="en-US" sz="2800" dirty="0" err="1"/>
              <a:t>cada</a:t>
            </a:r>
            <a:r>
              <a:rPr lang="en-US" sz="2800" dirty="0"/>
              <a:t>  </a:t>
            </a:r>
            <a:r>
              <a:rPr lang="en-US" sz="2800" dirty="0" err="1"/>
              <a:t>unon</a:t>
            </a:r>
            <a:r>
              <a:rPr lang="en-US" sz="2800" dirty="0"/>
              <a:t> </a:t>
            </a:r>
            <a:r>
              <a:rPr lang="en-US" sz="2800" dirty="0" err="1"/>
              <a:t>debe</a:t>
            </a:r>
            <a:r>
              <a:rPr lang="en-US" sz="2800" dirty="0"/>
              <a:t> </a:t>
            </a:r>
            <a:r>
              <a:rPr lang="en-US" sz="2800" dirty="0" err="1"/>
              <a:t>contener</a:t>
            </a:r>
            <a:r>
              <a:rPr lang="en-US" sz="2800" dirty="0"/>
              <a:t> </a:t>
            </a:r>
            <a:r>
              <a:rPr lang="en-US" sz="2800" dirty="0" err="1"/>
              <a:t>su</a:t>
            </a:r>
            <a:r>
              <a:rPr lang="en-US" sz="2800" dirty="0"/>
              <a:t> clave y valor </a:t>
            </a:r>
            <a:r>
              <a:rPr lang="en-US" sz="2800" dirty="0" err="1"/>
              <a:t>correspondientes</a:t>
            </a:r>
            <a:r>
              <a:rPr lang="en-US" sz="2800" dirty="0"/>
              <a:t>   </a:t>
            </a:r>
            <a:r>
              <a:rPr lang="en-US" sz="2800" dirty="0" err="1"/>
              <a:t>unidos</a:t>
            </a:r>
            <a:r>
              <a:rPr lang="en-US" sz="2800" dirty="0"/>
              <a:t> </a:t>
            </a:r>
            <a:r>
              <a:rPr lang="en-US" sz="2800" dirty="0" err="1"/>
              <a:t>por</a:t>
            </a:r>
            <a:r>
              <a:rPr lang="en-US" sz="2800" dirty="0"/>
              <a:t> un </a:t>
            </a:r>
            <a:r>
              <a:rPr lang="en-US" sz="2800" dirty="0" err="1"/>
              <a:t>signo</a:t>
            </a:r>
            <a:r>
              <a:rPr lang="en-US" sz="2800" dirty="0"/>
              <a:t> </a:t>
            </a:r>
            <a:r>
              <a:rPr lang="en-US" sz="2800" b="1" dirty="0"/>
              <a:t>=</a:t>
            </a:r>
            <a:r>
              <a:rPr lang="en-US" sz="2800" dirty="0"/>
              <a:t> .</a:t>
            </a:r>
          </a:p>
          <a:p>
            <a:endParaRPr lang="en-US" sz="2800" b="1" dirty="0"/>
          </a:p>
          <a:p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9195235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7ED047-651A-DA6B-D34F-0A9CA371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34D4C5-7361-4252-3FBC-CEEB40978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76CEBF-7287-8327-FA9A-7EC22A7A7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97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BA2EAC8-F4F2-51C3-6493-36EB4FF15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866900"/>
            <a:ext cx="1074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952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A3EFE8-D94B-125C-AA1A-75089D54E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7F604C-12CC-619B-234D-7E810E3D0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63F70D-EDB0-5395-2496-E48EF3764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98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F8B13FD-3B8A-D2B7-0DA4-F86B9D2D0837}"/>
              </a:ext>
            </a:extLst>
          </p:cNvPr>
          <p:cNvSpPr txBox="1"/>
          <p:nvPr/>
        </p:nvSpPr>
        <p:spPr>
          <a:xfrm>
            <a:off x="7715250" y="4343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7C6627D-893A-1DAD-6F47-69347A80F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4514"/>
            <a:ext cx="12192000" cy="316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696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F945B3-E909-0615-0EBE-9809B8E2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2" y="136525"/>
            <a:ext cx="10515600" cy="1325563"/>
          </a:xfrm>
        </p:spPr>
        <p:txBody>
          <a:bodyPr/>
          <a:lstStyle/>
          <a:p>
            <a:r>
              <a:rPr lang="en-US" dirty="0" err="1"/>
              <a:t>Extraer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 components de </a:t>
            </a:r>
            <a:r>
              <a:rPr lang="en-US" dirty="0" err="1"/>
              <a:t>una</a:t>
            </a:r>
            <a:r>
              <a:rPr lang="en-US" dirty="0"/>
              <a:t> URL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382D62-F089-7992-2752-6989C7F5C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A3B653-D96B-E96D-388C-3E8879CE7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952E3-DA43-4FE4-B797-0AD175EBA12D}" type="slidenum">
              <a:rPr lang="es-ES" smtClean="0"/>
              <a:t>99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4671D91-E36E-FCE3-D98F-A01D53A09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" y="1257300"/>
            <a:ext cx="1126807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421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9300</TotalTime>
  <Words>3159</Words>
  <Application>Microsoft Office PowerPoint</Application>
  <PresentationFormat>Panorámica</PresentationFormat>
  <Paragraphs>328</Paragraphs>
  <Slides>100</Slides>
  <Notes>47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100</vt:i4>
      </vt:variant>
    </vt:vector>
  </HeadingPairs>
  <TitlesOfParts>
    <vt:vector size="107" baseType="lpstr">
      <vt:lpstr>Arial</vt:lpstr>
      <vt:lpstr>Calibri</vt:lpstr>
      <vt:lpstr>Calibri Light</vt:lpstr>
      <vt:lpstr>Consolas</vt:lpstr>
      <vt:lpstr>Muli</vt:lpstr>
      <vt:lpstr>Tema de Office</vt:lpstr>
      <vt:lpstr>Imagen de mapa de bits</vt:lpstr>
      <vt:lpstr>Módulo 5. Node js y Express</vt:lpstr>
      <vt:lpstr>Modelo cliente-servidor</vt:lpstr>
      <vt:lpstr>Presentación de PowerPoint</vt:lpstr>
      <vt:lpstr>Presentación de PowerPoint</vt:lpstr>
      <vt:lpstr>Presentación de PowerPoint</vt:lpstr>
      <vt:lpstr>Servidor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Comunicación cliente-servidor</vt:lpstr>
      <vt:lpstr>Solicitudes http</vt:lpstr>
      <vt:lpstr>Elementos de una solicitud http </vt:lpstr>
      <vt:lpstr>Presentación de PowerPoint</vt:lpstr>
      <vt:lpstr>https://www.freecodecamp.org.español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Métodos HTTP</vt:lpstr>
      <vt:lpstr>Presentación de PowerPoint</vt:lpstr>
      <vt:lpstr>Métodos HTTP más utilizados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Respuestas HTTP</vt:lpstr>
      <vt:lpstr>Elementos de una respuesta HTTP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Códigos de estado http</vt:lpstr>
      <vt:lpstr>Clasificación de los códigos</vt:lpstr>
      <vt:lpstr>Presentación de PowerPoint</vt:lpstr>
      <vt:lpstr>Las categorías tienen códigos específicos</vt:lpstr>
      <vt:lpstr>Los códigos de estado normalmente viene acompañado de una descripción corta.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Crear un servidor con http</vt:lpstr>
      <vt:lpstr>Puerto</vt:lpstr>
      <vt:lpstr>Cómo logramos que el servidor escuche esas solicitudes y que cuando entremos a nuestro navegador veamos “Hola Mundo”.</vt:lpstr>
      <vt:lpstr>Ejecutar el servidor (node app.js)</vt:lpstr>
      <vt:lpstr>Cada vez que se realice una solicitud nueva se va a ejecutar la función flecha que se le pasa por parámetro al método createServer() </vt:lpstr>
      <vt:lpstr>Mejoras en el código</vt:lpstr>
      <vt:lpstr>Presentación de PowerPoint</vt:lpstr>
      <vt:lpstr>Presentación de PowerPoint</vt:lpstr>
      <vt:lpstr>req</vt:lpstr>
      <vt:lpstr>req (request=solicitud)</vt:lpstr>
      <vt:lpstr>Presentación de PowerPoint</vt:lpstr>
      <vt:lpstr>Propiedad URL</vt:lpstr>
      <vt:lpstr>Enviando respuesta</vt:lpstr>
      <vt:lpstr>http://localhost:3000/freeCodeCamp</vt:lpstr>
      <vt:lpstr>Propiedad Method</vt:lpstr>
      <vt:lpstr>Presentación de PowerPoint</vt:lpstr>
      <vt:lpstr>Simular método POST</vt:lpstr>
      <vt:lpstr>Simular método PUT</vt:lpstr>
      <vt:lpstr>Simular método DELETE</vt:lpstr>
      <vt:lpstr>Presentación de PowerPoint</vt:lpstr>
      <vt:lpstr>Cabeceras de la solicitud</vt:lpstr>
      <vt:lpstr>Presentación de PowerPoint</vt:lpstr>
      <vt:lpstr>res (response=respuesta)</vt:lpstr>
      <vt:lpstr>Presentación de PowerPoint</vt:lpstr>
      <vt:lpstr>statusCode</vt:lpstr>
      <vt:lpstr>Presentación de PowerPoint</vt:lpstr>
      <vt:lpstr>setHeader </vt:lpstr>
      <vt:lpstr>Presentación de PowerPoint</vt:lpstr>
      <vt:lpstr>getHeaders(ver el contenido de la cabecera)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Estructura de una URL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</vt:lpstr>
      <vt:lpstr>Extraer los distintos components de una URL</vt:lpstr>
      <vt:lpstr>Módulo 5. Node js y Express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4. Introducción a Angular</dc:title>
  <dc:creator>Marina</dc:creator>
  <cp:lastModifiedBy>Marina</cp:lastModifiedBy>
  <cp:revision>1111</cp:revision>
  <dcterms:created xsi:type="dcterms:W3CDTF">2023-10-09T12:02:49Z</dcterms:created>
  <dcterms:modified xsi:type="dcterms:W3CDTF">2024-01-16T21:54:15Z</dcterms:modified>
</cp:coreProperties>
</file>